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2"/>
  </p:notesMasterIdLst>
  <p:sldIdLst>
    <p:sldId id="322" r:id="rId2"/>
    <p:sldId id="293" r:id="rId3"/>
    <p:sldId id="298" r:id="rId4"/>
    <p:sldId id="282" r:id="rId5"/>
    <p:sldId id="283" r:id="rId6"/>
    <p:sldId id="319" r:id="rId7"/>
    <p:sldId id="317" r:id="rId8"/>
    <p:sldId id="318" r:id="rId9"/>
    <p:sldId id="321" r:id="rId10"/>
    <p:sldId id="307" r:id="rId11"/>
    <p:sldId id="308" r:id="rId12"/>
    <p:sldId id="309" r:id="rId13"/>
    <p:sldId id="310" r:id="rId14"/>
    <p:sldId id="311" r:id="rId15"/>
    <p:sldId id="312" r:id="rId16"/>
    <p:sldId id="313" r:id="rId17"/>
    <p:sldId id="296" r:id="rId18"/>
    <p:sldId id="314" r:id="rId19"/>
    <p:sldId id="315" r:id="rId20"/>
    <p:sldId id="31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86B"/>
    <a:srgbClr val="FFFFFF"/>
    <a:srgbClr val="E2EADF"/>
    <a:srgbClr val="000000"/>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15" autoAdjust="0"/>
    <p:restoredTop sz="76643" autoAdjust="0"/>
  </p:normalViewPr>
  <p:slideViewPr>
    <p:cSldViewPr snapToGrid="0">
      <p:cViewPr varScale="1">
        <p:scale>
          <a:sx n="70" d="100"/>
          <a:sy n="70" d="100"/>
        </p:scale>
        <p:origin x="1224" y="78"/>
      </p:cViewPr>
      <p:guideLst/>
    </p:cSldViewPr>
  </p:slideViewPr>
  <p:outlineViewPr>
    <p:cViewPr>
      <p:scale>
        <a:sx n="33" d="100"/>
        <a:sy n="33" d="100"/>
      </p:scale>
      <p:origin x="0" y="-3168"/>
    </p:cViewPr>
  </p:outlineViewPr>
  <p:notesTextViewPr>
    <p:cViewPr>
      <p:scale>
        <a:sx n="1" d="1"/>
        <a:sy n="1" d="1"/>
      </p:scale>
      <p:origin x="0" y="0"/>
    </p:cViewPr>
  </p:notesTextViewPr>
  <p:notesViewPr>
    <p:cSldViewPr snapToGrid="0">
      <p:cViewPr varScale="1">
        <p:scale>
          <a:sx n="101" d="100"/>
          <a:sy n="101" d="100"/>
        </p:scale>
        <p:origin x="2694"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CB98B4-C709-4EEC-A2FD-98D2400E761D}" type="datetimeFigureOut">
              <a:rPr lang="en-US" smtClean="0"/>
              <a:t>2/23/2015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C33208-363E-4095-BEE4-9F15F1294923}" type="slidenum">
              <a:rPr lang="en-US" smtClean="0"/>
              <a:t>‹#›</a:t>
            </a:fld>
            <a:endParaRPr lang="en-US"/>
          </a:p>
        </p:txBody>
      </p:sp>
    </p:spTree>
    <p:extLst>
      <p:ext uri="{BB962C8B-B14F-4D97-AF65-F5344CB8AC3E}">
        <p14:creationId xmlns:p14="http://schemas.microsoft.com/office/powerpoint/2010/main" val="15746048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33208-363E-4095-BEE4-9F15F1294923}" type="slidenum">
              <a:rPr lang="en-US" smtClean="0"/>
              <a:t>1</a:t>
            </a:fld>
            <a:endParaRPr lang="en-US"/>
          </a:p>
        </p:txBody>
      </p:sp>
    </p:spTree>
    <p:extLst>
      <p:ext uri="{BB962C8B-B14F-4D97-AF65-F5344CB8AC3E}">
        <p14:creationId xmlns:p14="http://schemas.microsoft.com/office/powerpoint/2010/main" val="1586691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33208-363E-4095-BEE4-9F15F1294923}" type="slidenum">
              <a:rPr lang="en-US" smtClean="0"/>
              <a:t>5</a:t>
            </a:fld>
            <a:endParaRPr lang="en-US"/>
          </a:p>
        </p:txBody>
      </p:sp>
    </p:spTree>
    <p:extLst>
      <p:ext uri="{BB962C8B-B14F-4D97-AF65-F5344CB8AC3E}">
        <p14:creationId xmlns:p14="http://schemas.microsoft.com/office/powerpoint/2010/main" val="819158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2799775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SCRIPT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UX team did an interesting survey. They asked users to draw their experience with traditional desktop applications. This is what users drew. It’s a fairly accurate representation of the essence of the desktop applications we’re all quite familiar with, but notice that mostly what we have is what we call chrome. We have means to launch content, means to execute commands against content, means to close content, and even the means to scroll content. What we don’t have is content.</a:t>
            </a:r>
            <a:endParaRPr lang="en-US" dirty="0"/>
          </a:p>
        </p:txBody>
      </p:sp>
      <p:sp>
        <p:nvSpPr>
          <p:cNvPr id="4" name="Slide Number Placeholder 3"/>
          <p:cNvSpPr>
            <a:spLocks noGrp="1"/>
          </p:cNvSpPr>
          <p:nvPr>
            <p:ph type="sldNum" sz="quarter" idx="10"/>
          </p:nvPr>
        </p:nvSpPr>
        <p:spPr/>
        <p:txBody>
          <a:bodyPr/>
          <a:lstStyle/>
          <a:p>
            <a:fld id="{360D2AEF-88BD-4BCD-9F1C-FF50ACDB4993}" type="slidenum">
              <a:rPr lang="en-US" smtClean="0"/>
              <a:t>11</a:t>
            </a:fld>
            <a:endParaRPr lang="en-US"/>
          </a:p>
        </p:txBody>
      </p:sp>
    </p:spTree>
    <p:extLst>
      <p:ext uri="{BB962C8B-B14F-4D97-AF65-F5344CB8AC3E}">
        <p14:creationId xmlns:p14="http://schemas.microsoft.com/office/powerpoint/2010/main" val="307231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SCRIPT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Then users were asked to draw their experience with Metro style apps</a:t>
            </a:r>
            <a:r>
              <a:rPr lang="en-US" baseline="0" dirty="0" smtClean="0"/>
              <a:t> and this is 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Again it’s a fairly accurate depiction and what is it that is represented. It’s the actual content. This is because Metro style applications immerse the user in the content.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shift in focus is crucial – it means that the users,</a:t>
            </a:r>
            <a:r>
              <a:rPr lang="en-US" baseline="0" dirty="0" smtClean="0"/>
              <a:t> instead of remembering how to use the software, are remembering the content – the news story they read about, the social updates from their friends, the products they are shopping for.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241379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dirty="0" smtClean="0"/>
              <a:t>SCRIPT</a:t>
            </a:r>
          </a:p>
          <a:p>
            <a:pPr lvl="0"/>
            <a:r>
              <a:rPr lang="en-US" dirty="0" smtClean="0"/>
              <a:t>Let’s have a look at a traditional desktop application. It’s quite representative of desktop applications, so we should all recognize this application even if we haven’t used</a:t>
            </a:r>
            <a:r>
              <a:rPr lang="en-US" baseline="0" dirty="0" smtClean="0"/>
              <a:t> this one specifically.</a:t>
            </a:r>
          </a:p>
          <a:p>
            <a:pPr lvl="0"/>
            <a:r>
              <a:rPr lang="en-US" baseline="0" dirty="0" smtClean="0"/>
              <a:t>Let’s take some time to notice the chrome in use here.</a:t>
            </a:r>
          </a:p>
          <a:p>
            <a:pPr lvl="0"/>
            <a:r>
              <a:rPr lang="en-US" baseline="0" dirty="0" smtClean="0"/>
              <a:t>There are horizontal and vertical lines separating and attempting to layout content.</a:t>
            </a:r>
          </a:p>
          <a:p>
            <a:pPr lvl="0"/>
            <a:r>
              <a:rPr lang="en-US" baseline="0" dirty="0" smtClean="0"/>
              <a:t>There are interactions everywhere – buttons to change pages or views, search buttons, and scroll bars.</a:t>
            </a:r>
          </a:p>
          <a:p>
            <a:pPr lvl="0"/>
            <a:r>
              <a:rPr lang="en-US" baseline="0" dirty="0" smtClean="0"/>
              <a:t>Finally, most of the space is taken up telling the user about where he might possibly want to navigate. Hardly any is used to tell him about where he currently is.</a:t>
            </a:r>
          </a:p>
          <a:p>
            <a:pPr lvl="0"/>
            <a:endParaRPr lang="en-US" baseline="0" dirty="0" smtClean="0"/>
          </a:p>
          <a:p>
            <a:pPr lvl="0"/>
            <a:r>
              <a:rPr lang="en-US" baseline="0" dirty="0" smtClean="0"/>
              <a:t>Let’s see if we can improve this… [CLICK]</a:t>
            </a:r>
          </a:p>
        </p:txBody>
      </p:sp>
      <p:sp>
        <p:nvSpPr>
          <p:cNvPr id="4" name="Slide Number Placeholder 3"/>
          <p:cNvSpPr>
            <a:spLocks noGrp="1"/>
          </p:cNvSpPr>
          <p:nvPr>
            <p:ph type="sldNum" sz="quarter" idx="10"/>
          </p:nvPr>
        </p:nvSpPr>
        <p:spPr/>
        <p:txBody>
          <a:bodyPr/>
          <a:lstStyle/>
          <a:p>
            <a:fld id="{EA9778A4-C404-4F2D-B292-16A2443EEE5B}"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880815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SCRIPT</a:t>
            </a:r>
          </a:p>
          <a:p>
            <a:r>
              <a:rPr lang="en-US" dirty="0" smtClean="0"/>
              <a:t>Here we go. Now our categories appear with their associated content</a:t>
            </a:r>
            <a:r>
              <a:rPr lang="en-US" baseline="0" dirty="0" smtClean="0"/>
              <a:t> and individual items highlight the image and title and invite the user to click them directly to read more.</a:t>
            </a:r>
            <a:endParaRPr lang="en-US" dirty="0" smtClean="0"/>
          </a:p>
          <a:p>
            <a:r>
              <a:rPr lang="en-US" dirty="0" smtClean="0"/>
              <a:t>This app is</a:t>
            </a:r>
            <a:r>
              <a:rPr lang="en-US" baseline="0" dirty="0" smtClean="0"/>
              <a:t> now acting as a great illustration of what we call the </a:t>
            </a:r>
            <a:r>
              <a:rPr lang="en-US" dirty="0" smtClean="0"/>
              <a:t>Metro</a:t>
            </a:r>
            <a:r>
              <a:rPr lang="en-US" baseline="0" dirty="0" smtClean="0"/>
              <a:t> silhouette. </a:t>
            </a:r>
            <a:endParaRPr lang="en-US" dirty="0" smtClean="0"/>
          </a:p>
          <a:p>
            <a:r>
              <a:rPr lang="en-US" dirty="0" smtClean="0"/>
              <a:t>[CLICK]</a:t>
            </a:r>
          </a:p>
          <a:p>
            <a:r>
              <a:rPr lang="en-US" dirty="0" smtClean="0"/>
              <a:t>This overlay illustrates some of the layout prescribed by the silhouette. There should be </a:t>
            </a:r>
            <a:r>
              <a:rPr lang="en-US" baseline="0" dirty="0" smtClean="0"/>
              <a:t>a consistent amount of space around common screen element. The header, for instance,  is always 100 pixels from the top of the screen, and all content is always 120 pixels from the left. There’s also room below and between content elements.</a:t>
            </a:r>
          </a:p>
          <a:p>
            <a:r>
              <a:rPr lang="en-US" baseline="0" dirty="0" smtClean="0"/>
              <a:t>The silhouette also prescribes consistency of typography for the primary page elements. The header is 42pt, </a:t>
            </a:r>
            <a:r>
              <a:rPr lang="en-US" baseline="0" dirty="0" err="1" smtClean="0"/>
              <a:t>subheaders</a:t>
            </a:r>
            <a:r>
              <a:rPr lang="en-US" baseline="0" dirty="0" smtClean="0"/>
              <a:t> are 20pt, and body content is 11pt.</a:t>
            </a:r>
            <a:endParaRPr lang="en-US" dirty="0"/>
          </a:p>
        </p:txBody>
      </p:sp>
      <p:sp>
        <p:nvSpPr>
          <p:cNvPr id="4" name="Slide Number Placeholder 3"/>
          <p:cNvSpPr>
            <a:spLocks noGrp="1"/>
          </p:cNvSpPr>
          <p:nvPr>
            <p:ph type="sldNum" sz="quarter" idx="10"/>
          </p:nvPr>
        </p:nvSpPr>
        <p:spPr/>
        <p:txBody>
          <a:bodyPr/>
          <a:lstStyle/>
          <a:p>
            <a:fld id="{81D823CC-8F3C-4DD3-B803-BF05D5FEEBF3}"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2807089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SCRIPT</a:t>
            </a:r>
          </a:p>
          <a:p>
            <a:r>
              <a:rPr lang="en-US" dirty="0" smtClean="0"/>
              <a:t>Next</a:t>
            </a:r>
            <a:r>
              <a:rPr lang="en-US" baseline="0" dirty="0" smtClean="0"/>
              <a:t> I want to show you why we should </a:t>
            </a:r>
            <a:r>
              <a:rPr lang="en-US" dirty="0" smtClean="0"/>
              <a:t>provide </a:t>
            </a:r>
            <a:r>
              <a:rPr lang="en-US" baseline="0" dirty="0" smtClean="0"/>
              <a:t>commands contextually.</a:t>
            </a:r>
          </a:p>
          <a:p>
            <a:r>
              <a:rPr lang="en-US" baseline="0" dirty="0" smtClean="0"/>
              <a:t>In this slide we have a number of items and each has its own set of like, email, and download buttons.</a:t>
            </a:r>
          </a:p>
          <a:p>
            <a:r>
              <a:rPr lang="en-US" baseline="0" dirty="0" smtClean="0"/>
              <a:t>Note that these repeating buttons take up valuable space but more importantly they are more visual noise than they are helpful.</a:t>
            </a:r>
          </a:p>
          <a:p>
            <a:r>
              <a:rPr lang="en-US" baseline="0" dirty="0" smtClean="0"/>
              <a:t>Instead of repeating these buttons on each of the item [CLICK] we can move them to the app bar and show them when the user has made a selection of one or more of the items.</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828926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UI Structure</a:t>
            </a:r>
            <a:endParaRPr lang="en-US" dirty="0"/>
          </a:p>
        </p:txBody>
      </p:sp>
      <p:sp>
        <p:nvSpPr>
          <p:cNvPr id="4" name="Slide Number Placeholder 3"/>
          <p:cNvSpPr>
            <a:spLocks noGrp="1"/>
          </p:cNvSpPr>
          <p:nvPr>
            <p:ph type="sldNum" sz="quarter" idx="10"/>
          </p:nvPr>
        </p:nvSpPr>
        <p:spPr/>
        <p:txBody>
          <a:bodyPr/>
          <a:lstStyle/>
          <a:p>
            <a:fld id="{E6CB324B-BEA3-4CF7-BC5D-FC042E617442}"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41378361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latin typeface="Segoe UI Light" panose="020B0502040204020203" pitchFamily="34" charset="0"/>
                <a:cs typeface="Segoe UI Light" panose="020B0502040204020203"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none" spc="0" baseline="0">
                <a:solidFill>
                  <a:schemeClr val="tx2"/>
                </a:solidFill>
                <a:latin typeface="Segoe UI Light" panose="020B0502040204020203" pitchFamily="34" charset="0"/>
                <a:cs typeface="Segoe UI Light" panose="020B0502040204020203" pitchFamily="34" charset="0"/>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2/23/2015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dirty="0"/>
              <a:t>2/23/2015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2/23/2015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2/23/2015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1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609615" y="1006367"/>
            <a:ext cx="10985611" cy="304801"/>
          </a:xfrm>
          <a:prstGeom prst="rect">
            <a:avLst/>
          </a:prstGeom>
        </p:spPr>
        <p:txBody>
          <a:bodyPr lIns="0" anchor="b" anchorCtr="0">
            <a:noAutofit/>
          </a:bodyPr>
          <a:lstStyle>
            <a:lvl1pPr marL="0" indent="0" algn="l">
              <a:buFont typeface="Arial" pitchFamily="34" charset="0"/>
              <a:buNone/>
              <a:defRPr sz="1600" b="1"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560726" y="249238"/>
            <a:ext cx="11034500" cy="757131"/>
          </a:xfrm>
          <a:prstGeom prst="rect">
            <a:avLst/>
          </a:prstGeom>
        </p:spPr>
        <p:txBody>
          <a:bodyPr lIns="0"/>
          <a:lstStyle>
            <a:lvl1pPr algn="l">
              <a:defRPr/>
            </a:lvl1pPr>
          </a:lstStyle>
          <a:p>
            <a:r>
              <a:rPr lang="en-US" smtClean="0"/>
              <a:t>Click to edit Master title style</a:t>
            </a:r>
            <a:endParaRPr lang="en-US" dirty="0"/>
          </a:p>
        </p:txBody>
      </p:sp>
      <p:sp>
        <p:nvSpPr>
          <p:cNvPr id="8" name="Date Placeholder 7"/>
          <p:cNvSpPr>
            <a:spLocks noGrp="1"/>
          </p:cNvSpPr>
          <p:nvPr>
            <p:ph type="dt" sz="half" idx="15"/>
          </p:nvPr>
        </p:nvSpPr>
        <p:spPr>
          <a:xfrm>
            <a:off x="1207120" y="6324600"/>
            <a:ext cx="1221428" cy="152400"/>
          </a:xfrm>
          <a:prstGeom prst="rect">
            <a:avLst/>
          </a:prstGeom>
        </p:spPr>
        <p:txBody>
          <a:bodyPr lIns="121872" tIns="60936" rIns="121872" bIns="60936"/>
          <a:lstStyle/>
          <a:p>
            <a:pPr defTabSz="1218733"/>
            <a:fld id="{939A9784-E11C-4866-94B9-8D8EADD0446E}" type="datetimeFigureOut">
              <a:rPr lang="en-US" sz="2400" smtClean="0"/>
              <a:pPr defTabSz="1218733"/>
              <a:t>2/23/2015</a:t>
            </a:fld>
            <a:endParaRPr lang="en-US" sz="2400"/>
          </a:p>
        </p:txBody>
      </p:sp>
      <p:sp>
        <p:nvSpPr>
          <p:cNvPr id="10" name="Slide Number Placeholder 9"/>
          <p:cNvSpPr>
            <a:spLocks noGrp="1"/>
          </p:cNvSpPr>
          <p:nvPr>
            <p:ph type="sldNum" sz="quarter" idx="16"/>
          </p:nvPr>
        </p:nvSpPr>
        <p:spPr>
          <a:xfrm>
            <a:off x="614297" y="6324600"/>
            <a:ext cx="516421" cy="152400"/>
          </a:xfrm>
          <a:prstGeom prst="rect">
            <a:avLst/>
          </a:prstGeom>
        </p:spPr>
        <p:txBody>
          <a:bodyPr lIns="121872" tIns="60936" rIns="121872" bIns="60936"/>
          <a:lstStyle/>
          <a:p>
            <a:pPr defTabSz="1218733"/>
            <a:fld id="{125F6646-975B-4C74-80DD-EF324C50A5E5}" type="slidenum">
              <a:rPr lang="en-US" sz="2400" smtClean="0"/>
              <a:pPr defTabSz="1218733"/>
              <a:t>‹#›</a:t>
            </a:fld>
            <a:endParaRPr lang="en-US" sz="2400"/>
          </a:p>
        </p:txBody>
      </p:sp>
      <p:sp>
        <p:nvSpPr>
          <p:cNvPr id="11" name="Footer Placeholder 10"/>
          <p:cNvSpPr>
            <a:spLocks noGrp="1"/>
          </p:cNvSpPr>
          <p:nvPr>
            <p:ph type="ftr" sz="quarter" idx="17"/>
          </p:nvPr>
        </p:nvSpPr>
        <p:spPr>
          <a:xfrm>
            <a:off x="614307" y="6461664"/>
            <a:ext cx="1814238" cy="128575"/>
          </a:xfrm>
          <a:prstGeom prst="rect">
            <a:avLst/>
          </a:prstGeom>
        </p:spPr>
        <p:txBody>
          <a:bodyPr lIns="121872" tIns="60936" rIns="121872" bIns="60936"/>
          <a:lstStyle/>
          <a:p>
            <a:pPr defTabSz="1218733"/>
            <a:endParaRPr lang="en-US" sz="2400"/>
          </a:p>
        </p:txBody>
      </p:sp>
      <p:sp>
        <p:nvSpPr>
          <p:cNvPr id="13" name="Text Placeholder 3"/>
          <p:cNvSpPr>
            <a:spLocks noGrp="1"/>
          </p:cNvSpPr>
          <p:nvPr>
            <p:ph type="body" sz="half" idx="2"/>
          </p:nvPr>
        </p:nvSpPr>
        <p:spPr>
          <a:xfrm>
            <a:off x="609600" y="5943600"/>
            <a:ext cx="9550400" cy="304800"/>
          </a:xfrm>
          <a:prstGeom prst="rect">
            <a:avLst/>
          </a:prstGeom>
        </p:spPr>
        <p:txBody>
          <a:bodyPr>
            <a:noAutofit/>
          </a:bodyPr>
          <a:lstStyle>
            <a:lvl1pPr marL="0" indent="0">
              <a:lnSpc>
                <a:spcPts val="1802"/>
              </a:lnSpc>
              <a:spcBef>
                <a:spcPts val="0"/>
              </a:spcBef>
              <a:spcAft>
                <a:spcPts val="0"/>
              </a:spcAft>
              <a:buNone/>
              <a:defRPr sz="1500" spc="-40" baseline="0"/>
            </a:lvl1pPr>
            <a:lvl2pPr marL="457635" indent="0">
              <a:buNone/>
              <a:defRPr sz="1200"/>
            </a:lvl2pPr>
            <a:lvl3pPr marL="915266" indent="0">
              <a:buNone/>
              <a:defRPr sz="1100"/>
            </a:lvl3pPr>
            <a:lvl4pPr marL="1372898" indent="0">
              <a:buNone/>
              <a:defRPr sz="900"/>
            </a:lvl4pPr>
            <a:lvl5pPr marL="1830533" indent="0">
              <a:buNone/>
              <a:defRPr sz="900"/>
            </a:lvl5pPr>
            <a:lvl6pPr marL="2288162" indent="0">
              <a:buNone/>
              <a:defRPr sz="900"/>
            </a:lvl6pPr>
            <a:lvl7pPr marL="2745797" indent="0">
              <a:buNone/>
              <a:defRPr sz="900"/>
            </a:lvl7pPr>
            <a:lvl8pPr marL="3203431" indent="0">
              <a:buNone/>
              <a:defRPr sz="900"/>
            </a:lvl8pPr>
            <a:lvl9pPr marL="3661066" indent="0">
              <a:buNone/>
              <a:defRPr sz="900"/>
            </a:lvl9pPr>
          </a:lstStyle>
          <a:p>
            <a:pPr lvl="0"/>
            <a:r>
              <a:rPr lang="en-US" smtClean="0"/>
              <a:t>Click to edit Master text styles</a:t>
            </a:r>
          </a:p>
        </p:txBody>
      </p:sp>
      <p:sp>
        <p:nvSpPr>
          <p:cNvPr id="15" name="Content Placeholder 14"/>
          <p:cNvSpPr>
            <a:spLocks noGrp="1"/>
          </p:cNvSpPr>
          <p:nvPr>
            <p:ph sz="quarter" idx="18"/>
          </p:nvPr>
        </p:nvSpPr>
        <p:spPr>
          <a:xfrm>
            <a:off x="614307" y="1653309"/>
            <a:ext cx="9572495" cy="4290294"/>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7933043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2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609600" y="1371615"/>
            <a:ext cx="10985611" cy="304801"/>
          </a:xfrm>
          <a:prstGeom prst="rect">
            <a:avLst/>
          </a:prstGeom>
        </p:spPr>
        <p:txBody>
          <a:bodyPr lIns="0" anchor="b" anchorCtr="0">
            <a:noAutofit/>
          </a:bodyPr>
          <a:lstStyle>
            <a:lvl1pPr marL="0" indent="0" algn="l">
              <a:buFont typeface="Arial" pitchFamily="34" charset="0"/>
              <a:buNone/>
              <a:defRPr sz="1600" b="1"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560726" y="249238"/>
            <a:ext cx="11034500" cy="757131"/>
          </a:xfrm>
          <a:prstGeom prst="rect">
            <a:avLst/>
          </a:prstGeom>
        </p:spPr>
        <p:txBody>
          <a:bodyPr lIns="0"/>
          <a:lstStyle>
            <a:lvl1pPr algn="l">
              <a:defRPr/>
            </a:lvl1pPr>
          </a:lstStyle>
          <a:p>
            <a:r>
              <a:rPr lang="en-US" smtClean="0"/>
              <a:t>Click to edit Master title style</a:t>
            </a:r>
            <a:endParaRPr lang="en-US" dirty="0"/>
          </a:p>
        </p:txBody>
      </p:sp>
      <p:sp>
        <p:nvSpPr>
          <p:cNvPr id="8" name="Date Placeholder 7"/>
          <p:cNvSpPr>
            <a:spLocks noGrp="1"/>
          </p:cNvSpPr>
          <p:nvPr>
            <p:ph type="dt" sz="half" idx="15"/>
          </p:nvPr>
        </p:nvSpPr>
        <p:spPr>
          <a:xfrm>
            <a:off x="1207120" y="6324600"/>
            <a:ext cx="1221428" cy="152400"/>
          </a:xfrm>
          <a:prstGeom prst="rect">
            <a:avLst/>
          </a:prstGeom>
        </p:spPr>
        <p:txBody>
          <a:bodyPr lIns="121872" tIns="60936" rIns="121872" bIns="60936"/>
          <a:lstStyle/>
          <a:p>
            <a:pPr defTabSz="1218733"/>
            <a:fld id="{939A9784-E11C-4866-94B9-8D8EADD0446E}" type="datetimeFigureOut">
              <a:rPr lang="en-US" sz="2400" smtClean="0"/>
              <a:pPr defTabSz="1218733"/>
              <a:t>2/23/2015</a:t>
            </a:fld>
            <a:endParaRPr lang="en-US" sz="2400"/>
          </a:p>
        </p:txBody>
      </p:sp>
      <p:sp>
        <p:nvSpPr>
          <p:cNvPr id="10" name="Slide Number Placeholder 9"/>
          <p:cNvSpPr>
            <a:spLocks noGrp="1"/>
          </p:cNvSpPr>
          <p:nvPr>
            <p:ph type="sldNum" sz="quarter" idx="16"/>
          </p:nvPr>
        </p:nvSpPr>
        <p:spPr>
          <a:xfrm>
            <a:off x="614297" y="6324600"/>
            <a:ext cx="516421" cy="152400"/>
          </a:xfrm>
          <a:prstGeom prst="rect">
            <a:avLst/>
          </a:prstGeom>
        </p:spPr>
        <p:txBody>
          <a:bodyPr lIns="121872" tIns="60936" rIns="121872" bIns="60936"/>
          <a:lstStyle/>
          <a:p>
            <a:pPr defTabSz="1218733"/>
            <a:fld id="{125F6646-975B-4C74-80DD-EF324C50A5E5}" type="slidenum">
              <a:rPr lang="en-US" sz="2400" smtClean="0"/>
              <a:pPr defTabSz="1218733"/>
              <a:t>‹#›</a:t>
            </a:fld>
            <a:endParaRPr lang="en-US" sz="2400"/>
          </a:p>
        </p:txBody>
      </p:sp>
      <p:sp>
        <p:nvSpPr>
          <p:cNvPr id="11" name="Footer Placeholder 10"/>
          <p:cNvSpPr>
            <a:spLocks noGrp="1"/>
          </p:cNvSpPr>
          <p:nvPr>
            <p:ph type="ftr" sz="quarter" idx="17"/>
          </p:nvPr>
        </p:nvSpPr>
        <p:spPr>
          <a:xfrm>
            <a:off x="614307" y="6461664"/>
            <a:ext cx="1814238" cy="128575"/>
          </a:xfrm>
          <a:prstGeom prst="rect">
            <a:avLst/>
          </a:prstGeom>
        </p:spPr>
        <p:txBody>
          <a:bodyPr lIns="121872" tIns="60936" rIns="121872" bIns="60936"/>
          <a:lstStyle/>
          <a:p>
            <a:pPr defTabSz="1218733"/>
            <a:endParaRPr lang="en-US" sz="2400"/>
          </a:p>
        </p:txBody>
      </p:sp>
      <p:sp>
        <p:nvSpPr>
          <p:cNvPr id="13" name="Text Placeholder 3"/>
          <p:cNvSpPr>
            <a:spLocks noGrp="1"/>
          </p:cNvSpPr>
          <p:nvPr>
            <p:ph type="body" sz="half" idx="2"/>
          </p:nvPr>
        </p:nvSpPr>
        <p:spPr>
          <a:xfrm>
            <a:off x="609600" y="5943600"/>
            <a:ext cx="9550400" cy="304800"/>
          </a:xfrm>
          <a:prstGeom prst="rect">
            <a:avLst/>
          </a:prstGeom>
        </p:spPr>
        <p:txBody>
          <a:bodyPr>
            <a:noAutofit/>
          </a:bodyPr>
          <a:lstStyle>
            <a:lvl1pPr marL="0" indent="0">
              <a:lnSpc>
                <a:spcPts val="1802"/>
              </a:lnSpc>
              <a:spcBef>
                <a:spcPts val="0"/>
              </a:spcBef>
              <a:spcAft>
                <a:spcPts val="0"/>
              </a:spcAft>
              <a:buNone/>
              <a:defRPr sz="1500" spc="-40" baseline="0"/>
            </a:lvl1pPr>
            <a:lvl2pPr marL="457635" indent="0">
              <a:buNone/>
              <a:defRPr sz="1200"/>
            </a:lvl2pPr>
            <a:lvl3pPr marL="915266" indent="0">
              <a:buNone/>
              <a:defRPr sz="1100"/>
            </a:lvl3pPr>
            <a:lvl4pPr marL="1372898" indent="0">
              <a:buNone/>
              <a:defRPr sz="900"/>
            </a:lvl4pPr>
            <a:lvl5pPr marL="1830533" indent="0">
              <a:buNone/>
              <a:defRPr sz="900"/>
            </a:lvl5pPr>
            <a:lvl6pPr marL="2288162" indent="0">
              <a:buNone/>
              <a:defRPr sz="900"/>
            </a:lvl6pPr>
            <a:lvl7pPr marL="2745797" indent="0">
              <a:buNone/>
              <a:defRPr sz="900"/>
            </a:lvl7pPr>
            <a:lvl8pPr marL="3203431" indent="0">
              <a:buNone/>
              <a:defRPr sz="900"/>
            </a:lvl8pPr>
            <a:lvl9pPr marL="3661066" indent="0">
              <a:buNone/>
              <a:defRPr sz="900"/>
            </a:lvl9pPr>
          </a:lstStyle>
          <a:p>
            <a:pPr lvl="0"/>
            <a:r>
              <a:rPr lang="en-US" smtClean="0"/>
              <a:t>Click to edit Master text styles</a:t>
            </a:r>
          </a:p>
        </p:txBody>
      </p:sp>
      <p:sp>
        <p:nvSpPr>
          <p:cNvPr id="15" name="Content Placeholder 14"/>
          <p:cNvSpPr>
            <a:spLocks noGrp="1"/>
          </p:cNvSpPr>
          <p:nvPr>
            <p:ph sz="quarter" idx="18"/>
          </p:nvPr>
        </p:nvSpPr>
        <p:spPr>
          <a:xfrm>
            <a:off x="614307" y="1804991"/>
            <a:ext cx="9572495" cy="413861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78720233"/>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cSld name="2_Blank">
    <p:spTree>
      <p:nvGrpSpPr>
        <p:cNvPr id="1" name=""/>
        <p:cNvGrpSpPr/>
        <p:nvPr/>
      </p:nvGrpSpPr>
      <p:grpSpPr>
        <a:xfrm>
          <a:off x="0" y="0"/>
          <a:ext cx="0" cy="0"/>
          <a:chOff x="0" y="0"/>
          <a:chExt cx="0" cy="0"/>
        </a:xfrm>
      </p:grpSpPr>
      <p:sp>
        <p:nvSpPr>
          <p:cNvPr id="11" name="Date Placeholder 10"/>
          <p:cNvSpPr>
            <a:spLocks noGrp="1"/>
          </p:cNvSpPr>
          <p:nvPr>
            <p:ph type="dt" sz="half" idx="10"/>
          </p:nvPr>
        </p:nvSpPr>
        <p:spPr>
          <a:xfrm>
            <a:off x="1207116" y="6324600"/>
            <a:ext cx="1221428" cy="152400"/>
          </a:xfrm>
          <a:prstGeom prst="rect">
            <a:avLst/>
          </a:prstGeom>
        </p:spPr>
        <p:txBody>
          <a:bodyPr lIns="121872" tIns="60936" rIns="121872" bIns="60936"/>
          <a:lstStyle/>
          <a:p>
            <a:pPr defTabSz="1218733"/>
            <a:fld id="{E59BA777-B296-477D-9FF4-0385B231B714}" type="datetimeFigureOut">
              <a:rPr lang="en-US" sz="2400" smtClean="0"/>
              <a:pPr defTabSz="1218733"/>
              <a:t>2/23/2015</a:t>
            </a:fld>
            <a:endParaRPr lang="en-US" sz="2400"/>
          </a:p>
        </p:txBody>
      </p:sp>
      <p:sp>
        <p:nvSpPr>
          <p:cNvPr id="12" name="Slide Number Placeholder 11"/>
          <p:cNvSpPr>
            <a:spLocks noGrp="1"/>
          </p:cNvSpPr>
          <p:nvPr>
            <p:ph type="sldNum" sz="quarter" idx="11"/>
          </p:nvPr>
        </p:nvSpPr>
        <p:spPr>
          <a:xfrm>
            <a:off x="614297" y="6324600"/>
            <a:ext cx="516421" cy="152400"/>
          </a:xfrm>
          <a:prstGeom prst="rect">
            <a:avLst/>
          </a:prstGeom>
        </p:spPr>
        <p:txBody>
          <a:bodyPr lIns="121872" tIns="60936" rIns="121872" bIns="60936"/>
          <a:lstStyle/>
          <a:p>
            <a:pPr defTabSz="1218733"/>
            <a:fld id="{2223F8D4-D3F5-493F-AD3D-E02021568938}" type="slidenum">
              <a:rPr lang="en-US" sz="2400" smtClean="0"/>
              <a:pPr defTabSz="1218733"/>
              <a:t>‹#›</a:t>
            </a:fld>
            <a:endParaRPr lang="en-US" sz="2400"/>
          </a:p>
        </p:txBody>
      </p:sp>
      <p:sp>
        <p:nvSpPr>
          <p:cNvPr id="13" name="Footer Placeholder 12"/>
          <p:cNvSpPr>
            <a:spLocks noGrp="1"/>
          </p:cNvSpPr>
          <p:nvPr>
            <p:ph type="ftr" sz="quarter" idx="12"/>
          </p:nvPr>
        </p:nvSpPr>
        <p:spPr>
          <a:xfrm>
            <a:off x="614306" y="6461663"/>
            <a:ext cx="1814238" cy="128575"/>
          </a:xfrm>
          <a:prstGeom prst="rect">
            <a:avLst/>
          </a:prstGeom>
        </p:spPr>
        <p:txBody>
          <a:bodyPr lIns="121872" tIns="60936" rIns="121872" bIns="60936"/>
          <a:lstStyle/>
          <a:p>
            <a:pPr defTabSz="1218733"/>
            <a:endParaRPr lang="en-US" sz="2400"/>
          </a:p>
        </p:txBody>
      </p:sp>
      <p:sp>
        <p:nvSpPr>
          <p:cNvPr id="14" name="Text Placeholder 3"/>
          <p:cNvSpPr>
            <a:spLocks noGrp="1"/>
          </p:cNvSpPr>
          <p:nvPr>
            <p:ph type="body" sz="half" idx="2"/>
          </p:nvPr>
        </p:nvSpPr>
        <p:spPr>
          <a:xfrm>
            <a:off x="609600" y="5943600"/>
            <a:ext cx="9550400" cy="304800"/>
          </a:xfrm>
          <a:prstGeom prst="rect">
            <a:avLst/>
          </a:prstGeom>
        </p:spPr>
        <p:txBody>
          <a:bodyPr>
            <a:noAutofit/>
          </a:bodyPr>
          <a:lstStyle>
            <a:lvl1pPr marL="0" indent="0">
              <a:lnSpc>
                <a:spcPts val="1802"/>
              </a:lnSpc>
              <a:spcBef>
                <a:spcPts val="0"/>
              </a:spcBef>
              <a:spcAft>
                <a:spcPts val="0"/>
              </a:spcAft>
              <a:buNone/>
              <a:defRPr sz="1500" spc="-40" baseline="0"/>
            </a:lvl1pPr>
            <a:lvl2pPr marL="457672" indent="0">
              <a:buNone/>
              <a:defRPr sz="1200"/>
            </a:lvl2pPr>
            <a:lvl3pPr marL="915340" indent="0">
              <a:buNone/>
              <a:defRPr sz="1100"/>
            </a:lvl3pPr>
            <a:lvl4pPr marL="1373010" indent="0">
              <a:buNone/>
              <a:defRPr sz="900"/>
            </a:lvl4pPr>
            <a:lvl5pPr marL="1830682" indent="0">
              <a:buNone/>
              <a:defRPr sz="900"/>
            </a:lvl5pPr>
            <a:lvl6pPr marL="2288350" indent="0">
              <a:buNone/>
              <a:defRPr sz="900"/>
            </a:lvl6pPr>
            <a:lvl7pPr marL="2746021" indent="0">
              <a:buNone/>
              <a:defRPr sz="900"/>
            </a:lvl7pPr>
            <a:lvl8pPr marL="3203690" indent="0">
              <a:buNone/>
              <a:defRPr sz="900"/>
            </a:lvl8pPr>
            <a:lvl9pPr marL="3661362" indent="0">
              <a:buNone/>
              <a:defRPr sz="900"/>
            </a:lvl9pPr>
          </a:lstStyle>
          <a:p>
            <a:pPr lvl="0"/>
            <a:r>
              <a:rPr lang="en-US" smtClean="0"/>
              <a:t>Click to edit Master text styles</a:t>
            </a:r>
          </a:p>
        </p:txBody>
      </p:sp>
    </p:spTree>
    <p:extLst>
      <p:ext uri="{BB962C8B-B14F-4D97-AF65-F5344CB8AC3E}">
        <p14:creationId xmlns:p14="http://schemas.microsoft.com/office/powerpoint/2010/main" val="106852447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2/23/2015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a:xfrm>
            <a:off x="339899" y="4793672"/>
            <a:ext cx="10058400" cy="1154545"/>
          </a:xfrm>
        </p:spPr>
        <p:txBody>
          <a:bodyPr anchor="b" anchorCtr="0">
            <a:normAutofit/>
          </a:bodyPr>
          <a:lstStyle>
            <a:lvl1pPr>
              <a:lnSpc>
                <a:spcPct val="85000"/>
              </a:lnSpc>
              <a:defRPr sz="8000" b="0">
                <a:solidFill>
                  <a:schemeClr val="tx1">
                    <a:lumMod val="85000"/>
                    <a:lumOff val="15000"/>
                  </a:schemeClr>
                </a:solidFill>
                <a:latin typeface="Segoe UI Light" panose="020B0502040204020203" pitchFamily="34" charset="0"/>
                <a:cs typeface="Segoe UI Light" panose="020B0502040204020203" pitchFamily="34" charset="0"/>
              </a:defRPr>
            </a:lvl1pPr>
          </a:lstStyle>
          <a:p>
            <a:r>
              <a:rPr lang="en-US" dirty="0" smtClean="0"/>
              <a:t>title</a:t>
            </a:r>
            <a:endParaRPr lang="en-US" dirty="0"/>
          </a:p>
        </p:txBody>
      </p:sp>
      <p:sp>
        <p:nvSpPr>
          <p:cNvPr id="3" name="Text Placeholder 2"/>
          <p:cNvSpPr>
            <a:spLocks noGrp="1"/>
          </p:cNvSpPr>
          <p:nvPr>
            <p:ph type="body" idx="1"/>
          </p:nvPr>
        </p:nvSpPr>
        <p:spPr>
          <a:xfrm>
            <a:off x="339899" y="5899532"/>
            <a:ext cx="7165571" cy="405292"/>
          </a:xfrm>
        </p:spPr>
        <p:txBody>
          <a:bodyPr lIns="91440" rIns="91440" anchor="t" anchorCtr="0">
            <a:normAutofit/>
          </a:bodyPr>
          <a:lstStyle>
            <a:lvl1pPr marL="0" indent="0">
              <a:buNone/>
              <a:defRPr sz="2400" cap="none" spc="0" baseline="0">
                <a:solidFill>
                  <a:schemeClr val="tx2"/>
                </a:solidFill>
                <a:latin typeface="Segoe UI Light" panose="020B0502040204020203" pitchFamily="34" charset="0"/>
                <a:cs typeface="Segoe UI Light" panose="020B050204020402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dirty="0"/>
              <a:t>2/23/2015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2/23/2015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dirty="0"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2/23/2015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2/23/2015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tatement">
    <p:spTree>
      <p:nvGrpSpPr>
        <p:cNvPr id="1" name=""/>
        <p:cNvGrpSpPr/>
        <p:nvPr/>
      </p:nvGrpSpPr>
      <p:grpSpPr>
        <a:xfrm>
          <a:off x="0" y="0"/>
          <a:ext cx="0" cy="0"/>
          <a:chOff x="0" y="0"/>
          <a:chExt cx="0" cy="0"/>
        </a:xfrm>
      </p:grpSpPr>
      <p:sp>
        <p:nvSpPr>
          <p:cNvPr id="2" name="Title 1"/>
          <p:cNvSpPr>
            <a:spLocks noGrp="1"/>
          </p:cNvSpPr>
          <p:nvPr>
            <p:ph type="title"/>
          </p:nvPr>
        </p:nvSpPr>
        <p:spPr>
          <a:xfrm>
            <a:off x="1154083" y="2715766"/>
            <a:ext cx="10058400" cy="1450757"/>
          </a:xfrm>
        </p:spPr>
        <p:txBody>
          <a:bodyPr anchor="t"/>
          <a:lstStyle>
            <a:lvl1pPr algn="ctr">
              <a:defRPr/>
            </a:lvl1pPr>
          </a:lstStyle>
          <a:p>
            <a:r>
              <a:rPr lang="en-US" dirty="0" smtClean="0"/>
              <a:t>Click to edit Master title style</a:t>
            </a:r>
            <a:endParaRPr lang="en-US" dirty="0"/>
          </a:p>
        </p:txBody>
      </p:sp>
    </p:spTree>
    <p:extLst>
      <p:ext uri="{BB962C8B-B14F-4D97-AF65-F5344CB8AC3E}">
        <p14:creationId xmlns:p14="http://schemas.microsoft.com/office/powerpoint/2010/main" val="3016754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2/23/2015</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2/23/2015</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2/23/2015</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61" r:id="rId7"/>
    <p:sldLayoutId id="2147483655" r:id="rId8"/>
    <p:sldLayoutId id="2147483656" r:id="rId9"/>
    <p:sldLayoutId id="2147483657" r:id="rId10"/>
    <p:sldLayoutId id="2147483658" r:id="rId11"/>
    <p:sldLayoutId id="2147483659" r:id="rId12"/>
    <p:sldLayoutId id="2147483662" r:id="rId13"/>
    <p:sldLayoutId id="2147483663" r:id="rId14"/>
    <p:sldLayoutId id="2147483664" r:id="rId15"/>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Segoe UI Light" panose="020B0502040204020203" pitchFamily="34" charset="0"/>
          <a:ea typeface="+mj-ea"/>
          <a:cs typeface="Segoe UI Light" panose="020B0502040204020203" pitchFamily="34" charset="0"/>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Segoe UI Light" panose="020B0502040204020203" pitchFamily="34" charset="0"/>
          <a:ea typeface="+mn-ea"/>
          <a:cs typeface="Segoe UI Light" panose="020B0502040204020203"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Segoe UI Light" panose="020B0502040204020203" pitchFamily="34" charset="0"/>
          <a:ea typeface="+mn-ea"/>
          <a:cs typeface="Segoe UI Light" panose="020B0502040204020203"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Segoe UI Light" panose="020B0502040204020203" pitchFamily="34" charset="0"/>
          <a:ea typeface="+mn-ea"/>
          <a:cs typeface="Segoe UI Light" panose="020B0502040204020203"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Segoe UI Light" panose="020B0502040204020203" pitchFamily="34" charset="0"/>
          <a:ea typeface="+mn-ea"/>
          <a:cs typeface="Segoe UI Light" panose="020B0502040204020203"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Segoe UI Light" panose="020B0502040204020203" pitchFamily="34" charset="0"/>
          <a:ea typeface="+mn-ea"/>
          <a:cs typeface="Segoe UI Light" panose="020B0502040204020203" pitchFamily="34"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8.xml"/><Relationship Id="rId16" Type="http://schemas.openxmlformats.org/officeDocument/2006/relationships/image" Target="../media/image27.png"/><Relationship Id="rId1" Type="http://schemas.openxmlformats.org/officeDocument/2006/relationships/slideLayout" Target="../slideLayouts/slideLayout15.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jpeg"/><Relationship Id="rId18" Type="http://schemas.openxmlformats.org/officeDocument/2006/relationships/image" Target="../media/image43.png"/><Relationship Id="rId3" Type="http://schemas.openxmlformats.org/officeDocument/2006/relationships/image" Target="../media/image28.png"/><Relationship Id="rId21" Type="http://schemas.openxmlformats.org/officeDocument/2006/relationships/image" Target="../media/image46.png"/><Relationship Id="rId7" Type="http://schemas.openxmlformats.org/officeDocument/2006/relationships/image" Target="../media/image32.png"/><Relationship Id="rId12" Type="http://schemas.openxmlformats.org/officeDocument/2006/relationships/image" Target="../media/image37.jpeg"/><Relationship Id="rId17" Type="http://schemas.openxmlformats.org/officeDocument/2006/relationships/image" Target="../media/image42.png"/><Relationship Id="rId2" Type="http://schemas.openxmlformats.org/officeDocument/2006/relationships/notesSlide" Target="../notesSlides/notesSlide9.xml"/><Relationship Id="rId16" Type="http://schemas.openxmlformats.org/officeDocument/2006/relationships/image" Target="../media/image41.png"/><Relationship Id="rId20" Type="http://schemas.openxmlformats.org/officeDocument/2006/relationships/image" Target="../media/image45.jpeg"/><Relationship Id="rId1" Type="http://schemas.openxmlformats.org/officeDocument/2006/relationships/slideLayout" Target="../slideLayouts/slideLayout15.xml"/><Relationship Id="rId6" Type="http://schemas.openxmlformats.org/officeDocument/2006/relationships/image" Target="../media/image31.png"/><Relationship Id="rId11" Type="http://schemas.openxmlformats.org/officeDocument/2006/relationships/image" Target="../media/image36.jpe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jpeg"/><Relationship Id="rId19" Type="http://schemas.openxmlformats.org/officeDocument/2006/relationships/image" Target="../media/image44.jpeg"/><Relationship Id="rId4" Type="http://schemas.openxmlformats.org/officeDocument/2006/relationships/image" Target="../media/image29.png"/><Relationship Id="rId9" Type="http://schemas.openxmlformats.org/officeDocument/2006/relationships/image" Target="../media/image34.jpeg"/><Relationship Id="rId14" Type="http://schemas.openxmlformats.org/officeDocument/2006/relationships/image" Target="../media/image39.png"/><Relationship Id="rId22" Type="http://schemas.openxmlformats.org/officeDocument/2006/relationships/image" Target="../media/image47.png"/></Relationships>
</file>

<file path=ppt/slides/_rels/slide1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opengameart.org/" TargetMode="External"/><Relationship Id="rId2" Type="http://schemas.openxmlformats.org/officeDocument/2006/relationships/hyperlink" Target="http://aka.ms/kenneyassets" TargetMode="External"/><Relationship Id="rId1" Type="http://schemas.openxmlformats.org/officeDocument/2006/relationships/slideLayout" Target="../slideLayouts/slideLayout8.xml"/><Relationship Id="rId5" Type="http://schemas.openxmlformats.org/officeDocument/2006/relationships/hyperlink" Target="http://codefoster.com/media" TargetMode="External"/><Relationship Id="rId4" Type="http://schemas.openxmlformats.org/officeDocument/2006/relationships/hyperlink" Target="http://2dgameartforprogrammers.blogspot.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9247" y="2669032"/>
            <a:ext cx="12221248" cy="3056588"/>
          </a:xfrm>
          <a:prstGeom prst="roundRect">
            <a:avLst>
              <a:gd name="adj" fmla="val 0"/>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ubtitle 3"/>
          <p:cNvSpPr>
            <a:spLocks noGrp="1"/>
          </p:cNvSpPr>
          <p:nvPr>
            <p:ph type="subTitle" idx="1"/>
          </p:nvPr>
        </p:nvSpPr>
        <p:spPr>
          <a:xfrm>
            <a:off x="1049251" y="4582620"/>
            <a:ext cx="9005844" cy="1143000"/>
          </a:xfrm>
        </p:spPr>
        <p:txBody>
          <a:bodyPr>
            <a:normAutofit/>
          </a:bodyPr>
          <a:lstStyle/>
          <a:p>
            <a:r>
              <a:rPr lang="en-US" dirty="0" smtClean="0">
                <a:solidFill>
                  <a:schemeClr val="bg1"/>
                </a:solidFill>
              </a:rPr>
              <a:t>Tim Benroeck</a:t>
            </a:r>
            <a:br>
              <a:rPr lang="en-US" dirty="0" smtClean="0">
                <a:solidFill>
                  <a:schemeClr val="bg1"/>
                </a:solidFill>
              </a:rPr>
            </a:br>
            <a:r>
              <a:rPr lang="en-US" dirty="0" smtClean="0">
                <a:solidFill>
                  <a:schemeClr val="bg1"/>
                </a:solidFill>
              </a:rPr>
              <a:t>timRND.com</a:t>
            </a:r>
            <a:br>
              <a:rPr lang="en-US" dirty="0" smtClean="0">
                <a:solidFill>
                  <a:schemeClr val="bg1"/>
                </a:solidFill>
              </a:rPr>
            </a:br>
            <a:r>
              <a:rPr lang="en-US" dirty="0" smtClean="0">
                <a:solidFill>
                  <a:schemeClr val="bg1"/>
                </a:solidFill>
              </a:rPr>
              <a:t>@</a:t>
            </a:r>
            <a:r>
              <a:rPr lang="en-US" dirty="0" err="1" smtClean="0">
                <a:solidFill>
                  <a:schemeClr val="bg1"/>
                </a:solidFill>
              </a:rPr>
              <a:t>TimBenroeck</a:t>
            </a:r>
            <a:endParaRPr lang="en-US" dirty="0">
              <a:solidFill>
                <a:schemeClr val="bg1"/>
              </a:solidFill>
            </a:endParaRPr>
          </a:p>
        </p:txBody>
      </p:sp>
      <p:sp>
        <p:nvSpPr>
          <p:cNvPr id="3" name="Title 2"/>
          <p:cNvSpPr>
            <a:spLocks noGrp="1"/>
          </p:cNvSpPr>
          <p:nvPr>
            <p:ph type="ctrTitle"/>
          </p:nvPr>
        </p:nvSpPr>
        <p:spPr>
          <a:xfrm>
            <a:off x="1046480" y="2669032"/>
            <a:ext cx="9008615" cy="1783080"/>
          </a:xfrm>
        </p:spPr>
        <p:txBody>
          <a:bodyPr/>
          <a:lstStyle/>
          <a:p>
            <a:r>
              <a:rPr lang="en-US" sz="7200" dirty="0" smtClean="0">
                <a:solidFill>
                  <a:schemeClr val="bg1"/>
                </a:solidFill>
              </a:rPr>
              <a:t>entry points</a:t>
            </a:r>
            <a:r>
              <a:rPr lang="en-US" dirty="0" smtClean="0">
                <a:solidFill>
                  <a:schemeClr val="bg1"/>
                </a:solidFill>
              </a:rPr>
              <a:t/>
            </a:r>
            <a:br>
              <a:rPr lang="en-US" dirty="0" smtClean="0">
                <a:solidFill>
                  <a:schemeClr val="bg1"/>
                </a:solidFill>
              </a:rPr>
            </a:br>
            <a:r>
              <a:rPr lang="en-US" sz="4400" dirty="0" smtClean="0">
                <a:solidFill>
                  <a:schemeClr val="bg1"/>
                </a:solidFill>
              </a:rPr>
              <a:t>…to app development</a:t>
            </a:r>
            <a:endParaRPr lang="en-US" dirty="0">
              <a:solidFill>
                <a:schemeClr val="bg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9485" y="4929014"/>
            <a:ext cx="2165610" cy="796606"/>
          </a:xfrm>
          <a:prstGeom prst="rect">
            <a:avLst/>
          </a:prstGeom>
        </p:spPr>
      </p:pic>
    </p:spTree>
    <p:extLst>
      <p:ext uri="{BB962C8B-B14F-4D97-AF65-F5344CB8AC3E}">
        <p14:creationId xmlns:p14="http://schemas.microsoft.com/office/powerpoint/2010/main" val="3493296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
          <p:cNvSpPr txBox="1">
            <a:spLocks/>
          </p:cNvSpPr>
          <p:nvPr/>
        </p:nvSpPr>
        <p:spPr>
          <a:xfrm>
            <a:off x="339899" y="907472"/>
            <a:ext cx="10058400" cy="1154545"/>
          </a:xfrm>
          <a:prstGeom prst="rect">
            <a:avLst/>
          </a:prstGeom>
        </p:spPr>
        <p:txBody>
          <a:bodyPr vert="horz" lIns="91440" tIns="45720" rIns="91440" bIns="45720" rtlCol="0" anchor="b" anchorCtr="0">
            <a:normAutofit/>
          </a:bodyPr>
          <a:lstStyle>
            <a:lvl1pPr algn="l" defTabSz="914400" rtl="0" eaLnBrk="1" latinLnBrk="0" hangingPunct="1">
              <a:lnSpc>
                <a:spcPct val="85000"/>
              </a:lnSpc>
              <a:spcBef>
                <a:spcPct val="0"/>
              </a:spcBef>
              <a:buNone/>
              <a:defRPr sz="8000" b="0" kern="1200" spc="-50" baseline="0">
                <a:solidFill>
                  <a:schemeClr val="tx1">
                    <a:lumMod val="85000"/>
                    <a:lumOff val="15000"/>
                  </a:schemeClr>
                </a:solidFill>
                <a:latin typeface="Segoe UI Light" panose="020B0502040204020203" pitchFamily="34" charset="0"/>
                <a:ea typeface="+mj-ea"/>
                <a:cs typeface="Segoe UI Light" panose="020B0502040204020203" pitchFamily="34" charset="0"/>
              </a:defRPr>
            </a:lvl1pPr>
          </a:lstStyle>
          <a:p>
            <a:r>
              <a:rPr lang="en-US" smtClean="0"/>
              <a:t>design</a:t>
            </a:r>
            <a:endParaRPr lang="en-US" dirty="0"/>
          </a:p>
        </p:txBody>
      </p:sp>
      <p:sp>
        <p:nvSpPr>
          <p:cNvPr id="7" name="Rounded Rectangle 6"/>
          <p:cNvSpPr/>
          <p:nvPr/>
        </p:nvSpPr>
        <p:spPr>
          <a:xfrm>
            <a:off x="0" y="800100"/>
            <a:ext cx="12192000" cy="1409699"/>
          </a:xfrm>
          <a:prstGeom prst="roundRect">
            <a:avLst>
              <a:gd name="adj" fmla="val 0"/>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92163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874" y="66676"/>
            <a:ext cx="10489795" cy="621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67214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114301"/>
            <a:ext cx="10159663" cy="614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86070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88" y="0"/>
            <a:ext cx="3656648"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67" tIns="60933" rIns="121867" bIns="60933" rtlCol="0" anchor="ctr"/>
          <a:lstStyle/>
          <a:p>
            <a:pPr algn="ctr" defTabSz="1218683"/>
            <a:endParaRPr lang="en-US" sz="2400">
              <a:solidFill>
                <a:srgbClr val="FFFFFF"/>
              </a:solidFill>
            </a:endParaRPr>
          </a:p>
        </p:txBody>
      </p:sp>
      <p:pic>
        <p:nvPicPr>
          <p:cNvPr id="7" name="Picture 5" descr="\\windesign\secure\randyw\Windows8\RSSReader\BUILD-presentation\110829_jpgs\110829_01-as-is.png"/>
          <p:cNvPicPr>
            <a:picLocks noChangeAspect="1" noChangeArrowheads="1"/>
          </p:cNvPicPr>
          <p:nvPr/>
        </p:nvPicPr>
        <p:blipFill rotWithShape="1">
          <a:blip r:embed="rId3">
            <a:extLst>
              <a:ext uri="{28A0092B-C50C-407E-A947-70E740481C1C}">
                <a14:useLocalDpi xmlns:a14="http://schemas.microsoft.com/office/drawing/2010/main"/>
              </a:ext>
            </a:extLst>
          </a:blip>
          <a:srcRect l="396" t="3890" r="23271" b="4734"/>
          <a:stretch/>
        </p:blipFill>
        <p:spPr bwMode="auto">
          <a:xfrm>
            <a:off x="659193" y="0"/>
            <a:ext cx="10640252" cy="716296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244281" y="2"/>
            <a:ext cx="946142" cy="6858003"/>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67" tIns="60933" rIns="121867" bIns="60933" rtlCol="0" anchor="ctr"/>
          <a:lstStyle/>
          <a:p>
            <a:pPr algn="ctr" defTabSz="1218683"/>
            <a:endParaRPr lang="en-US" sz="2400">
              <a:solidFill>
                <a:srgbClr val="FFFFFF"/>
              </a:solidFill>
            </a:endParaRPr>
          </a:p>
        </p:txBody>
      </p:sp>
      <p:sp>
        <p:nvSpPr>
          <p:cNvPr id="2" name="Rectangle 1"/>
          <p:cNvSpPr/>
          <p:nvPr/>
        </p:nvSpPr>
        <p:spPr bwMode="auto">
          <a:xfrm>
            <a:off x="3580531" y="4513007"/>
            <a:ext cx="7433187" cy="2015613"/>
          </a:xfrm>
          <a:prstGeom prst="rect">
            <a:avLst/>
          </a:prstGeom>
          <a:solidFill>
            <a:srgbClr val="FF0000">
              <a:alpha val="16863"/>
            </a:srgbClr>
          </a:solid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8263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3" descr="\\windesign\secure\randyw\Windows8\RSSReader\BUILD-presentation\110829_jpgs\110829_05-Reader.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95" y="0"/>
            <a:ext cx="12197953"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flipV="1">
            <a:off x="-17914" y="889027"/>
            <a:ext cx="12411474" cy="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042717" y="-9753"/>
            <a:ext cx="0" cy="6994753"/>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Rectangle 8"/>
          <p:cNvSpPr/>
          <p:nvPr/>
        </p:nvSpPr>
        <p:spPr bwMode="auto">
          <a:xfrm>
            <a:off x="-17914" y="-16457"/>
            <a:ext cx="1060428" cy="905457"/>
          </a:xfrm>
          <a:prstGeom prst="rect">
            <a:avLst/>
          </a:prstGeom>
          <a:solidFill>
            <a:schemeClr val="accent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787" tIns="60893" rIns="121787" bIns="60893" numCol="1" rtlCol="0" anchor="ctr" anchorCtr="0" compatLnSpc="1">
            <a:prstTxWarp prst="textNoShape">
              <a:avLst/>
            </a:prstTxWarp>
          </a:bodyPr>
          <a:lstStyle/>
          <a:p>
            <a:pPr algn="ctr" defTabSz="1217572" fontAlgn="base">
              <a:spcBef>
                <a:spcPct val="0"/>
              </a:spcBef>
              <a:spcAft>
                <a:spcPct val="0"/>
              </a:spcAft>
            </a:pPr>
            <a:endParaRPr lang="en-US" sz="2900" dirty="0">
              <a:gradFill>
                <a:gsLst>
                  <a:gs pos="0">
                    <a:srgbClr val="FFFFFF"/>
                  </a:gs>
                  <a:gs pos="100000">
                    <a:srgbClr val="FFFFFF"/>
                  </a:gs>
                </a:gsLst>
                <a:lin ang="5400000" scaled="0"/>
              </a:gradFill>
            </a:endParaRPr>
          </a:p>
        </p:txBody>
      </p:sp>
      <p:cxnSp>
        <p:nvCxnSpPr>
          <p:cNvPr id="17" name="Straight Connector 16"/>
          <p:cNvCxnSpPr/>
          <p:nvPr/>
        </p:nvCxnSpPr>
        <p:spPr>
          <a:xfrm>
            <a:off x="-56790" y="6172200"/>
            <a:ext cx="12450377"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6222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a:blip r:embed="rId3"/>
          <a:stretch>
            <a:fillRect/>
          </a:stretch>
        </p:blipFill>
        <p:spPr>
          <a:xfrm>
            <a:off x="10301444" y="3664581"/>
            <a:ext cx="2228316" cy="2265767"/>
          </a:xfrm>
          <a:prstGeom prst="rect">
            <a:avLst/>
          </a:prstGeom>
        </p:spPr>
      </p:pic>
      <p:pic>
        <p:nvPicPr>
          <p:cNvPr id="25" name="Picture 24"/>
          <p:cNvPicPr>
            <a:picLocks noChangeAspect="1"/>
          </p:cNvPicPr>
          <p:nvPr/>
        </p:nvPicPr>
        <p:blipFill>
          <a:blip r:embed="rId4"/>
          <a:stretch>
            <a:fillRect/>
          </a:stretch>
        </p:blipFill>
        <p:spPr>
          <a:xfrm>
            <a:off x="7995648" y="3664581"/>
            <a:ext cx="2246419" cy="2260075"/>
          </a:xfrm>
          <a:prstGeom prst="rect">
            <a:avLst/>
          </a:prstGeom>
        </p:spPr>
      </p:pic>
      <p:pic>
        <p:nvPicPr>
          <p:cNvPr id="24" name="Picture 23"/>
          <p:cNvPicPr>
            <a:picLocks noChangeAspect="1"/>
          </p:cNvPicPr>
          <p:nvPr/>
        </p:nvPicPr>
        <p:blipFill>
          <a:blip r:embed="rId5"/>
          <a:stretch>
            <a:fillRect/>
          </a:stretch>
        </p:blipFill>
        <p:spPr>
          <a:xfrm>
            <a:off x="5695082" y="3664580"/>
            <a:ext cx="2249205" cy="2185398"/>
          </a:xfrm>
          <a:prstGeom prst="rect">
            <a:avLst/>
          </a:prstGeom>
        </p:spPr>
      </p:pic>
      <p:pic>
        <p:nvPicPr>
          <p:cNvPr id="23" name="Picture 22"/>
          <p:cNvPicPr>
            <a:picLocks noChangeAspect="1"/>
          </p:cNvPicPr>
          <p:nvPr/>
        </p:nvPicPr>
        <p:blipFill>
          <a:blip r:embed="rId6"/>
          <a:stretch>
            <a:fillRect/>
          </a:stretch>
        </p:blipFill>
        <p:spPr>
          <a:xfrm>
            <a:off x="3400163" y="3669540"/>
            <a:ext cx="2240508" cy="2321735"/>
          </a:xfrm>
          <a:prstGeom prst="rect">
            <a:avLst/>
          </a:prstGeom>
        </p:spPr>
      </p:pic>
      <p:pic>
        <p:nvPicPr>
          <p:cNvPr id="13" name="Picture 12"/>
          <p:cNvPicPr>
            <a:picLocks noChangeAspect="1"/>
          </p:cNvPicPr>
          <p:nvPr/>
        </p:nvPicPr>
        <p:blipFill>
          <a:blip r:embed="rId7"/>
          <a:stretch>
            <a:fillRect/>
          </a:stretch>
        </p:blipFill>
        <p:spPr>
          <a:xfrm>
            <a:off x="1065943" y="3654521"/>
            <a:ext cx="2279810" cy="2222496"/>
          </a:xfrm>
          <a:prstGeom prst="rect">
            <a:avLst/>
          </a:prstGeom>
        </p:spPr>
      </p:pic>
      <p:pic>
        <p:nvPicPr>
          <p:cNvPr id="12" name="Picture 11"/>
          <p:cNvPicPr>
            <a:picLocks noChangeAspect="1"/>
          </p:cNvPicPr>
          <p:nvPr/>
        </p:nvPicPr>
        <p:blipFill>
          <a:blip r:embed="rId8"/>
          <a:stretch>
            <a:fillRect/>
          </a:stretch>
        </p:blipFill>
        <p:spPr>
          <a:xfrm>
            <a:off x="10313675" y="1389927"/>
            <a:ext cx="2216084" cy="2241928"/>
          </a:xfrm>
          <a:prstGeom prst="rect">
            <a:avLst/>
          </a:prstGeom>
        </p:spPr>
      </p:pic>
      <p:pic>
        <p:nvPicPr>
          <p:cNvPr id="11" name="Picture 10"/>
          <p:cNvPicPr>
            <a:picLocks noChangeAspect="1"/>
          </p:cNvPicPr>
          <p:nvPr/>
        </p:nvPicPr>
        <p:blipFill>
          <a:blip r:embed="rId9"/>
          <a:stretch>
            <a:fillRect/>
          </a:stretch>
        </p:blipFill>
        <p:spPr>
          <a:xfrm>
            <a:off x="8000422" y="1358117"/>
            <a:ext cx="2294547" cy="2079223"/>
          </a:xfrm>
          <a:prstGeom prst="rect">
            <a:avLst/>
          </a:prstGeom>
        </p:spPr>
      </p:pic>
      <p:pic>
        <p:nvPicPr>
          <p:cNvPr id="10" name="Picture 9"/>
          <p:cNvPicPr>
            <a:picLocks noChangeAspect="1"/>
          </p:cNvPicPr>
          <p:nvPr/>
        </p:nvPicPr>
        <p:blipFill>
          <a:blip r:embed="rId10"/>
          <a:stretch>
            <a:fillRect/>
          </a:stretch>
        </p:blipFill>
        <p:spPr>
          <a:xfrm>
            <a:off x="5683123" y="1389927"/>
            <a:ext cx="2261164" cy="2181123"/>
          </a:xfrm>
          <a:prstGeom prst="rect">
            <a:avLst/>
          </a:prstGeom>
        </p:spPr>
      </p:pic>
      <p:pic>
        <p:nvPicPr>
          <p:cNvPr id="8" name="Picture 7"/>
          <p:cNvPicPr>
            <a:picLocks noChangeAspect="1"/>
          </p:cNvPicPr>
          <p:nvPr/>
        </p:nvPicPr>
        <p:blipFill>
          <a:blip r:embed="rId11"/>
          <a:stretch>
            <a:fillRect/>
          </a:stretch>
        </p:blipFill>
        <p:spPr>
          <a:xfrm>
            <a:off x="3399477" y="1389926"/>
            <a:ext cx="2231556" cy="2250246"/>
          </a:xfrm>
          <a:prstGeom prst="rect">
            <a:avLst/>
          </a:prstGeom>
        </p:spPr>
      </p:pic>
      <p:pic>
        <p:nvPicPr>
          <p:cNvPr id="4" name="Picture 3"/>
          <p:cNvPicPr>
            <a:picLocks noChangeAspect="1"/>
          </p:cNvPicPr>
          <p:nvPr/>
        </p:nvPicPr>
        <p:blipFill>
          <a:blip r:embed="rId12"/>
          <a:stretch>
            <a:fillRect/>
          </a:stretch>
        </p:blipFill>
        <p:spPr>
          <a:xfrm>
            <a:off x="1119485" y="1389926"/>
            <a:ext cx="2225401" cy="2156716"/>
          </a:xfrm>
          <a:prstGeom prst="rect">
            <a:avLst/>
          </a:prstGeom>
        </p:spPr>
      </p:pic>
      <p:grpSp>
        <p:nvGrpSpPr>
          <p:cNvPr id="84" name="Group 83"/>
          <p:cNvGrpSpPr/>
          <p:nvPr/>
        </p:nvGrpSpPr>
        <p:grpSpPr>
          <a:xfrm>
            <a:off x="1077593" y="3106057"/>
            <a:ext cx="11472222" cy="2778301"/>
            <a:chOff x="1076005" y="3106056"/>
            <a:chExt cx="11472222" cy="2778301"/>
          </a:xfrm>
        </p:grpSpPr>
        <p:sp>
          <p:nvSpPr>
            <p:cNvPr id="3" name="Rectangle 2"/>
            <p:cNvSpPr/>
            <p:nvPr/>
          </p:nvSpPr>
          <p:spPr bwMode="auto">
            <a:xfrm>
              <a:off x="1076736" y="3106060"/>
              <a:ext cx="2249423" cy="501457"/>
            </a:xfrm>
            <a:prstGeom prst="rect">
              <a:avLst/>
            </a:prstGeom>
            <a:solidFill>
              <a:srgbClr val="EB7C00">
                <a:alpha val="69804"/>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372" tIns="91376" rIns="91372" bIns="0" numCol="1" rtlCol="0" anchor="t" anchorCtr="0" compatLnSpc="1">
              <a:prstTxWarp prst="textNoShape">
                <a:avLst/>
              </a:prstTxWarp>
            </a:bodyPr>
            <a:lstStyle/>
            <a:p>
              <a:pPr defTabSz="913491"/>
              <a:r>
                <a:rPr lang="en-US" sz="2000" b="1" dirty="0">
                  <a:solidFill>
                    <a:schemeClr val="tx1">
                      <a:alpha val="99000"/>
                    </a:schemeClr>
                  </a:solidFill>
                </a:rPr>
                <a:t>Product name</a:t>
              </a:r>
            </a:p>
          </p:txBody>
        </p:sp>
        <p:sp>
          <p:nvSpPr>
            <p:cNvPr id="6" name="Rectangle 5"/>
            <p:cNvSpPr/>
            <p:nvPr/>
          </p:nvSpPr>
          <p:spPr bwMode="auto">
            <a:xfrm>
              <a:off x="1076005" y="5370289"/>
              <a:ext cx="2249423" cy="514068"/>
            </a:xfrm>
            <a:prstGeom prst="rect">
              <a:avLst/>
            </a:prstGeom>
            <a:solidFill>
              <a:srgbClr val="EB7C00">
                <a:alpha val="69804"/>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372" tIns="91376" rIns="91372" bIns="0" numCol="1" rtlCol="0" anchor="t" anchorCtr="0" compatLnSpc="1">
              <a:prstTxWarp prst="textNoShape">
                <a:avLst/>
              </a:prstTxWarp>
            </a:bodyPr>
            <a:lstStyle/>
            <a:p>
              <a:pPr defTabSz="913491"/>
              <a:r>
                <a:rPr lang="en-US" sz="2000" b="1" dirty="0">
                  <a:solidFill>
                    <a:schemeClr val="tx1">
                      <a:alpha val="99000"/>
                    </a:schemeClr>
                  </a:solidFill>
                </a:rPr>
                <a:t>Product name</a:t>
              </a:r>
            </a:p>
          </p:txBody>
        </p:sp>
        <p:sp>
          <p:nvSpPr>
            <p:cNvPr id="16" name="Rectangle 15"/>
            <p:cNvSpPr/>
            <p:nvPr/>
          </p:nvSpPr>
          <p:spPr bwMode="auto">
            <a:xfrm>
              <a:off x="3383024" y="3106060"/>
              <a:ext cx="2249423" cy="501457"/>
            </a:xfrm>
            <a:prstGeom prst="rect">
              <a:avLst/>
            </a:prstGeom>
            <a:solidFill>
              <a:srgbClr val="FFC211">
                <a:alpha val="69804"/>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372" tIns="91376" rIns="91372" bIns="0" numCol="1" rtlCol="0" anchor="t" anchorCtr="0" compatLnSpc="1">
              <a:prstTxWarp prst="textNoShape">
                <a:avLst/>
              </a:prstTxWarp>
            </a:bodyPr>
            <a:lstStyle/>
            <a:p>
              <a:pPr defTabSz="913491"/>
              <a:r>
                <a:rPr lang="en-US" sz="2000" b="1" dirty="0">
                  <a:solidFill>
                    <a:schemeClr val="tx1">
                      <a:alpha val="99000"/>
                    </a:schemeClr>
                  </a:solidFill>
                </a:rPr>
                <a:t>Product name</a:t>
              </a:r>
            </a:p>
          </p:txBody>
        </p:sp>
        <p:sp>
          <p:nvSpPr>
            <p:cNvPr id="17" name="Rectangle 16"/>
            <p:cNvSpPr/>
            <p:nvPr/>
          </p:nvSpPr>
          <p:spPr bwMode="auto">
            <a:xfrm>
              <a:off x="3382292" y="5370289"/>
              <a:ext cx="2249423" cy="514068"/>
            </a:xfrm>
            <a:prstGeom prst="rect">
              <a:avLst/>
            </a:prstGeom>
            <a:solidFill>
              <a:srgbClr val="FFC211">
                <a:alpha val="69804"/>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372" tIns="91376" rIns="91372" bIns="0" numCol="1" rtlCol="0" anchor="t" anchorCtr="0" compatLnSpc="1">
              <a:prstTxWarp prst="textNoShape">
                <a:avLst/>
              </a:prstTxWarp>
            </a:bodyPr>
            <a:lstStyle/>
            <a:p>
              <a:pPr defTabSz="913491"/>
              <a:r>
                <a:rPr lang="en-US" sz="2000" b="1" dirty="0">
                  <a:solidFill>
                    <a:schemeClr val="tx1">
                      <a:alpha val="99000"/>
                    </a:schemeClr>
                  </a:solidFill>
                </a:rPr>
                <a:t>Product name</a:t>
              </a:r>
            </a:p>
          </p:txBody>
        </p:sp>
        <p:sp>
          <p:nvSpPr>
            <p:cNvPr id="21" name="Rectangle 20"/>
            <p:cNvSpPr/>
            <p:nvPr/>
          </p:nvSpPr>
          <p:spPr bwMode="auto">
            <a:xfrm>
              <a:off x="5687770" y="3106059"/>
              <a:ext cx="2249423" cy="501457"/>
            </a:xfrm>
            <a:prstGeom prst="rect">
              <a:avLst/>
            </a:prstGeom>
            <a:solidFill>
              <a:srgbClr val="92D050">
                <a:alpha val="69804"/>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372" tIns="91376" rIns="91372" bIns="0" numCol="1" rtlCol="0" anchor="t" anchorCtr="0" compatLnSpc="1">
              <a:prstTxWarp prst="textNoShape">
                <a:avLst/>
              </a:prstTxWarp>
            </a:bodyPr>
            <a:lstStyle/>
            <a:p>
              <a:pPr defTabSz="913491"/>
              <a:r>
                <a:rPr lang="en-US" sz="2000" b="1" dirty="0">
                  <a:solidFill>
                    <a:schemeClr val="tx1">
                      <a:alpha val="99000"/>
                    </a:schemeClr>
                  </a:solidFill>
                </a:rPr>
                <a:t>Product name</a:t>
              </a:r>
            </a:p>
          </p:txBody>
        </p:sp>
        <p:sp>
          <p:nvSpPr>
            <p:cNvPr id="26" name="Rectangle 25"/>
            <p:cNvSpPr/>
            <p:nvPr/>
          </p:nvSpPr>
          <p:spPr bwMode="auto">
            <a:xfrm>
              <a:off x="5687041" y="5370288"/>
              <a:ext cx="2249423" cy="514068"/>
            </a:xfrm>
            <a:prstGeom prst="rect">
              <a:avLst/>
            </a:prstGeom>
            <a:solidFill>
              <a:srgbClr val="92D050">
                <a:alpha val="69804"/>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372" tIns="91376" rIns="91372" bIns="0" numCol="1" rtlCol="0" anchor="t" anchorCtr="0" compatLnSpc="1">
              <a:prstTxWarp prst="textNoShape">
                <a:avLst/>
              </a:prstTxWarp>
            </a:bodyPr>
            <a:lstStyle/>
            <a:p>
              <a:pPr defTabSz="913491"/>
              <a:r>
                <a:rPr lang="en-US" sz="2000" b="1" dirty="0">
                  <a:solidFill>
                    <a:schemeClr val="tx1">
                      <a:alpha val="99000"/>
                    </a:schemeClr>
                  </a:solidFill>
                </a:rPr>
                <a:t>Product name</a:t>
              </a:r>
            </a:p>
          </p:txBody>
        </p:sp>
        <p:sp>
          <p:nvSpPr>
            <p:cNvPr id="29" name="Rectangle 28"/>
            <p:cNvSpPr/>
            <p:nvPr/>
          </p:nvSpPr>
          <p:spPr bwMode="auto">
            <a:xfrm>
              <a:off x="7994059" y="3106057"/>
              <a:ext cx="2249423" cy="501457"/>
            </a:xfrm>
            <a:prstGeom prst="rect">
              <a:avLst/>
            </a:prstGeom>
            <a:solidFill>
              <a:srgbClr val="00B4D2">
                <a:alpha val="69804"/>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372" tIns="91376" rIns="91372" bIns="0" numCol="1" rtlCol="0" anchor="t" anchorCtr="0" compatLnSpc="1">
              <a:prstTxWarp prst="textNoShape">
                <a:avLst/>
              </a:prstTxWarp>
            </a:bodyPr>
            <a:lstStyle/>
            <a:p>
              <a:pPr defTabSz="913491"/>
              <a:r>
                <a:rPr lang="en-US" sz="2000" b="1" dirty="0">
                  <a:solidFill>
                    <a:schemeClr val="tx1">
                      <a:alpha val="99000"/>
                    </a:schemeClr>
                  </a:solidFill>
                </a:rPr>
                <a:t>Product name</a:t>
              </a:r>
            </a:p>
          </p:txBody>
        </p:sp>
        <p:sp>
          <p:nvSpPr>
            <p:cNvPr id="30" name="Rectangle 29"/>
            <p:cNvSpPr/>
            <p:nvPr/>
          </p:nvSpPr>
          <p:spPr bwMode="auto">
            <a:xfrm>
              <a:off x="7993328" y="5370286"/>
              <a:ext cx="2249423" cy="514068"/>
            </a:xfrm>
            <a:prstGeom prst="rect">
              <a:avLst/>
            </a:prstGeom>
            <a:solidFill>
              <a:srgbClr val="00B4D2">
                <a:alpha val="69804"/>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372" tIns="91376" rIns="91372" bIns="0" numCol="1" rtlCol="0" anchor="t" anchorCtr="0" compatLnSpc="1">
              <a:prstTxWarp prst="textNoShape">
                <a:avLst/>
              </a:prstTxWarp>
            </a:bodyPr>
            <a:lstStyle/>
            <a:p>
              <a:pPr defTabSz="913491"/>
              <a:r>
                <a:rPr lang="en-US" sz="2000" b="1" dirty="0">
                  <a:solidFill>
                    <a:schemeClr val="tx1">
                      <a:alpha val="99000"/>
                    </a:schemeClr>
                  </a:solidFill>
                </a:rPr>
                <a:t>Product name</a:t>
              </a:r>
            </a:p>
          </p:txBody>
        </p:sp>
        <p:sp>
          <p:nvSpPr>
            <p:cNvPr id="33" name="Rectangle 32"/>
            <p:cNvSpPr/>
            <p:nvPr/>
          </p:nvSpPr>
          <p:spPr bwMode="auto">
            <a:xfrm>
              <a:off x="10298804" y="3106056"/>
              <a:ext cx="2249423" cy="501457"/>
            </a:xfrm>
            <a:prstGeom prst="rect">
              <a:avLst/>
            </a:prstGeom>
            <a:solidFill>
              <a:srgbClr val="7030A0">
                <a:alpha val="69804"/>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372" tIns="91376" rIns="91372" bIns="0" numCol="1" rtlCol="0" anchor="t" anchorCtr="0" compatLnSpc="1">
              <a:prstTxWarp prst="textNoShape">
                <a:avLst/>
              </a:prstTxWarp>
            </a:bodyPr>
            <a:lstStyle/>
            <a:p>
              <a:pPr defTabSz="913491"/>
              <a:r>
                <a:rPr lang="en-US" sz="2000" b="1" dirty="0">
                  <a:solidFill>
                    <a:schemeClr val="tx1">
                      <a:alpha val="99000"/>
                    </a:schemeClr>
                  </a:solidFill>
                </a:rPr>
                <a:t>Product name</a:t>
              </a:r>
            </a:p>
          </p:txBody>
        </p:sp>
        <p:sp>
          <p:nvSpPr>
            <p:cNvPr id="34" name="Rectangle 33"/>
            <p:cNvSpPr/>
            <p:nvPr/>
          </p:nvSpPr>
          <p:spPr bwMode="auto">
            <a:xfrm>
              <a:off x="10298074" y="5370285"/>
              <a:ext cx="2249423" cy="514068"/>
            </a:xfrm>
            <a:prstGeom prst="rect">
              <a:avLst/>
            </a:prstGeom>
            <a:solidFill>
              <a:srgbClr val="7030A0">
                <a:alpha val="69804"/>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372" tIns="91376" rIns="91372" bIns="0" numCol="1" rtlCol="0" anchor="t" anchorCtr="0" compatLnSpc="1">
              <a:prstTxWarp prst="textNoShape">
                <a:avLst/>
              </a:prstTxWarp>
            </a:bodyPr>
            <a:lstStyle/>
            <a:p>
              <a:pPr defTabSz="913491"/>
              <a:r>
                <a:rPr lang="en-US" sz="2000" b="1" dirty="0">
                  <a:solidFill>
                    <a:schemeClr val="tx1">
                      <a:alpha val="99000"/>
                    </a:schemeClr>
                  </a:solidFill>
                </a:rPr>
                <a:t>Product name</a:t>
              </a:r>
            </a:p>
          </p:txBody>
        </p:sp>
      </p:grpSp>
      <p:grpSp>
        <p:nvGrpSpPr>
          <p:cNvPr id="7" name="Group 6"/>
          <p:cNvGrpSpPr/>
          <p:nvPr/>
        </p:nvGrpSpPr>
        <p:grpSpPr>
          <a:xfrm>
            <a:off x="-12039" y="6084806"/>
            <a:ext cx="12208427" cy="797391"/>
            <a:chOff x="-13648" y="6084779"/>
            <a:chExt cx="12208427" cy="797391"/>
          </a:xfrm>
        </p:grpSpPr>
        <p:sp>
          <p:nvSpPr>
            <p:cNvPr id="5" name="Rectangle 4"/>
            <p:cNvSpPr/>
            <p:nvPr/>
          </p:nvSpPr>
          <p:spPr bwMode="auto">
            <a:xfrm>
              <a:off x="-13648" y="6084779"/>
              <a:ext cx="12208427" cy="79739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491"/>
              <a:endParaRPr lang="en-US" sz="2300" dirty="0">
                <a:solidFill>
                  <a:prstClr val="white"/>
                </a:solidFill>
              </a:endParaRPr>
            </a:p>
          </p:txBody>
        </p:sp>
        <p:pic>
          <p:nvPicPr>
            <p:cNvPr id="85" name="Picture 2" descr="\\windesign\partner\internapps\CommonSharedComponents\40X\rate_48.png"/>
            <p:cNvPicPr>
              <a:picLocks noChangeAspect="1" noChangeArrowheads="1"/>
            </p:cNvPicPr>
            <p:nvPr/>
          </p:nvPicPr>
          <p:blipFill>
            <a:blip r:embed="rId13">
              <a:lum bright="70000" contrast="-70000"/>
              <a:extLst>
                <a:ext uri="{28A0092B-C50C-407E-A947-70E740481C1C}">
                  <a14:useLocalDpi xmlns:a14="http://schemas.microsoft.com/office/drawing/2010/main"/>
                </a:ext>
              </a:extLst>
            </a:blip>
            <a:srcRect/>
            <a:stretch>
              <a:fillRect/>
            </a:stretch>
          </p:blipFill>
          <p:spPr bwMode="auto">
            <a:xfrm>
              <a:off x="374609" y="6277734"/>
              <a:ext cx="411480" cy="411480"/>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6" descr="\\windesign\partner\internapps\CommonSharedComponents\40X\send_48.png"/>
            <p:cNvPicPr>
              <a:picLocks noChangeAspect="1" noChangeArrowheads="1"/>
            </p:cNvPicPr>
            <p:nvPr/>
          </p:nvPicPr>
          <p:blipFill>
            <a:blip r:embed="rId14">
              <a:lum bright="70000" contrast="-70000"/>
              <a:extLst>
                <a:ext uri="{28A0092B-C50C-407E-A947-70E740481C1C}">
                  <a14:useLocalDpi xmlns:a14="http://schemas.microsoft.com/office/drawing/2010/main"/>
                </a:ext>
              </a:extLst>
            </a:blip>
            <a:srcRect/>
            <a:stretch>
              <a:fillRect/>
            </a:stretch>
          </p:blipFill>
          <p:spPr bwMode="auto">
            <a:xfrm>
              <a:off x="1117875" y="6277734"/>
              <a:ext cx="411480" cy="411480"/>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8" descr="\\windesign\partner\internapps\CommonSharedComponents\40X\download_48.png"/>
            <p:cNvPicPr>
              <a:picLocks noChangeAspect="1" noChangeArrowheads="1"/>
            </p:cNvPicPr>
            <p:nvPr/>
          </p:nvPicPr>
          <p:blipFill>
            <a:blip r:embed="rId15">
              <a:lum bright="70000" contrast="-70000"/>
              <a:extLst>
                <a:ext uri="{28A0092B-C50C-407E-A947-70E740481C1C}">
                  <a14:useLocalDpi xmlns:a14="http://schemas.microsoft.com/office/drawing/2010/main"/>
                </a:ext>
              </a:extLst>
            </a:blip>
            <a:srcRect/>
            <a:stretch>
              <a:fillRect/>
            </a:stretch>
          </p:blipFill>
          <p:spPr bwMode="auto">
            <a:xfrm>
              <a:off x="1861141" y="6277734"/>
              <a:ext cx="411480" cy="4114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1055865" y="1382481"/>
            <a:ext cx="2272523" cy="2235200"/>
            <a:chOff x="1076707" y="1382481"/>
            <a:chExt cx="2272523" cy="2235200"/>
          </a:xfrm>
        </p:grpSpPr>
        <p:pic>
          <p:nvPicPr>
            <p:cNvPr id="11273" name="Picture 9" descr="\\windesign\partner\internapps\CommonSharedComponents\40X\selection_glyph_32x32_96.png"/>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3026951" y="1395185"/>
              <a:ext cx="304800" cy="304800"/>
            </a:xfrm>
            <a:prstGeom prst="rect">
              <a:avLst/>
            </a:prstGeom>
            <a:noFill/>
            <a:extLst>
              <a:ext uri="{909E8E84-426E-40DD-AFC4-6F175D3DCCD1}">
                <a14:hiddenFill xmlns:a14="http://schemas.microsoft.com/office/drawing/2010/main">
                  <a:solidFill>
                    <a:srgbClr val="FFFFFF"/>
                  </a:solidFill>
                </a14:hiddenFill>
              </a:ext>
            </a:extLst>
          </p:spPr>
        </p:pic>
        <p:sp>
          <p:nvSpPr>
            <p:cNvPr id="90" name="Rectangle 89"/>
            <p:cNvSpPr/>
            <p:nvPr/>
          </p:nvSpPr>
          <p:spPr>
            <a:xfrm>
              <a:off x="1076707" y="1382481"/>
              <a:ext cx="2272523" cy="2235200"/>
            </a:xfrm>
            <a:prstGeom prst="rect">
              <a:avLst/>
            </a:prstGeom>
            <a:noFill/>
            <a:ln w="38100">
              <a:solidFill>
                <a:srgbClr val="00B4D2"/>
              </a:solidFill>
              <a:miter lim="800000"/>
            </a:ln>
          </p:spPr>
          <p:style>
            <a:lnRef idx="2">
              <a:schemeClr val="accent6"/>
            </a:lnRef>
            <a:fillRef idx="1">
              <a:schemeClr val="lt1"/>
            </a:fillRef>
            <a:effectRef idx="0">
              <a:schemeClr val="accent6"/>
            </a:effectRef>
            <a:fontRef idx="minor">
              <a:schemeClr val="dk1"/>
            </a:fontRef>
          </p:style>
          <p:txBody>
            <a:bodyPr rtlCol="0" anchor="ctr"/>
            <a:lstStyle/>
            <a:p>
              <a:pPr algn="ctr" defTabSz="1218227"/>
              <a:endParaRPr lang="en-US" sz="2400">
                <a:solidFill>
                  <a:srgbClr val="1A1A1A"/>
                </a:solidFill>
              </a:endParaRPr>
            </a:p>
          </p:txBody>
        </p:sp>
      </p:grpSp>
      <p:grpSp>
        <p:nvGrpSpPr>
          <p:cNvPr id="92" name="Group 91"/>
          <p:cNvGrpSpPr/>
          <p:nvPr/>
        </p:nvGrpSpPr>
        <p:grpSpPr>
          <a:xfrm>
            <a:off x="5671764" y="3641816"/>
            <a:ext cx="2272523" cy="2235200"/>
            <a:chOff x="1076707" y="1382481"/>
            <a:chExt cx="2272523" cy="2235200"/>
          </a:xfrm>
        </p:grpSpPr>
        <p:pic>
          <p:nvPicPr>
            <p:cNvPr id="93" name="Picture 9" descr="\\windesign\partner\internapps\CommonSharedComponents\40X\selection_glyph_32x32_96.png"/>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3030126" y="1395185"/>
              <a:ext cx="304800" cy="304800"/>
            </a:xfrm>
            <a:prstGeom prst="rect">
              <a:avLst/>
            </a:prstGeom>
            <a:noFill/>
            <a:extLst>
              <a:ext uri="{909E8E84-426E-40DD-AFC4-6F175D3DCCD1}">
                <a14:hiddenFill xmlns:a14="http://schemas.microsoft.com/office/drawing/2010/main">
                  <a:solidFill>
                    <a:srgbClr val="FFFFFF"/>
                  </a:solidFill>
                </a14:hiddenFill>
              </a:ext>
            </a:extLst>
          </p:spPr>
        </p:pic>
        <p:sp>
          <p:nvSpPr>
            <p:cNvPr id="94" name="Rectangle 93"/>
            <p:cNvSpPr/>
            <p:nvPr/>
          </p:nvSpPr>
          <p:spPr>
            <a:xfrm>
              <a:off x="1076707" y="1382481"/>
              <a:ext cx="2272523" cy="2235200"/>
            </a:xfrm>
            <a:prstGeom prst="rect">
              <a:avLst/>
            </a:prstGeom>
            <a:noFill/>
            <a:ln w="38100">
              <a:solidFill>
                <a:srgbClr val="00B4D2"/>
              </a:solidFill>
              <a:miter lim="800000"/>
            </a:ln>
          </p:spPr>
          <p:style>
            <a:lnRef idx="2">
              <a:schemeClr val="accent6"/>
            </a:lnRef>
            <a:fillRef idx="1">
              <a:schemeClr val="lt1"/>
            </a:fillRef>
            <a:effectRef idx="0">
              <a:schemeClr val="accent6"/>
            </a:effectRef>
            <a:fontRef idx="minor">
              <a:schemeClr val="dk1"/>
            </a:fontRef>
          </p:style>
          <p:txBody>
            <a:bodyPr rtlCol="0" anchor="ctr"/>
            <a:lstStyle/>
            <a:p>
              <a:pPr algn="ctr" defTabSz="1218227"/>
              <a:endParaRPr lang="en-US" sz="2400">
                <a:solidFill>
                  <a:srgbClr val="1A1A1A"/>
                </a:solidFill>
              </a:endParaRPr>
            </a:p>
          </p:txBody>
        </p:sp>
      </p:grpSp>
      <p:grpSp>
        <p:nvGrpSpPr>
          <p:cNvPr id="96" name="Group 95"/>
          <p:cNvGrpSpPr/>
          <p:nvPr/>
        </p:nvGrpSpPr>
        <p:grpSpPr>
          <a:xfrm>
            <a:off x="1077593" y="2583931"/>
            <a:ext cx="11472222" cy="3300427"/>
            <a:chOff x="1076005" y="2583930"/>
            <a:chExt cx="11472222" cy="3300427"/>
          </a:xfrm>
        </p:grpSpPr>
        <p:grpSp>
          <p:nvGrpSpPr>
            <p:cNvPr id="97" name="Group 96"/>
            <p:cNvGrpSpPr/>
            <p:nvPr/>
          </p:nvGrpSpPr>
          <p:grpSpPr>
            <a:xfrm>
              <a:off x="1076005" y="4860774"/>
              <a:ext cx="2249423" cy="1023583"/>
              <a:chOff x="1076005" y="4860774"/>
              <a:chExt cx="2249423" cy="1023583"/>
            </a:xfrm>
          </p:grpSpPr>
          <p:sp>
            <p:nvSpPr>
              <p:cNvPr id="152" name="Rectangle 151"/>
              <p:cNvSpPr/>
              <p:nvPr/>
            </p:nvSpPr>
            <p:spPr bwMode="auto">
              <a:xfrm>
                <a:off x="1076005" y="4860774"/>
                <a:ext cx="2249423" cy="1023583"/>
              </a:xfrm>
              <a:prstGeom prst="rect">
                <a:avLst/>
              </a:prstGeom>
              <a:solidFill>
                <a:srgbClr val="EB7C00">
                  <a:alpha val="69804"/>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372" tIns="91376" rIns="91372" bIns="0" numCol="1" rtlCol="0" anchor="t" anchorCtr="0" compatLnSpc="1">
                <a:prstTxWarp prst="textNoShape">
                  <a:avLst/>
                </a:prstTxWarp>
              </a:bodyPr>
              <a:lstStyle/>
              <a:p>
                <a:pPr defTabSz="913491"/>
                <a:r>
                  <a:rPr lang="en-US" sz="2000" b="1" dirty="0">
                    <a:solidFill>
                      <a:schemeClr val="tx1">
                        <a:alpha val="99000"/>
                      </a:schemeClr>
                    </a:solidFill>
                  </a:rPr>
                  <a:t>Product name</a:t>
                </a:r>
              </a:p>
            </p:txBody>
          </p:sp>
          <p:grpSp>
            <p:nvGrpSpPr>
              <p:cNvPr id="153" name="Group 152"/>
              <p:cNvGrpSpPr/>
              <p:nvPr/>
            </p:nvGrpSpPr>
            <p:grpSpPr>
              <a:xfrm>
                <a:off x="2087205" y="5433957"/>
                <a:ext cx="1213203" cy="381000"/>
                <a:chOff x="2087175" y="5433957"/>
                <a:chExt cx="1213203" cy="381000"/>
              </a:xfrm>
            </p:grpSpPr>
            <p:pic>
              <p:nvPicPr>
                <p:cNvPr id="154" name="Picture 2" descr="\\windesign\partner\internapps\CommonSharedComponents\40X\rate_48.png"/>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2087175" y="5433957"/>
                  <a:ext cx="381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6" descr="\\windesign\partner\internapps\CommonSharedComponents\40X\send_48.png"/>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2509236" y="5433957"/>
                  <a:ext cx="381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8" descr="\\windesign\partner\internapps\CommonSharedComponents\40X\download_48.png"/>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2919378" y="5433957"/>
                  <a:ext cx="381000" cy="38100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98" name="Group 97"/>
            <p:cNvGrpSpPr/>
            <p:nvPr/>
          </p:nvGrpSpPr>
          <p:grpSpPr>
            <a:xfrm>
              <a:off x="1076736" y="2583934"/>
              <a:ext cx="2249423" cy="1023583"/>
              <a:chOff x="1076736" y="2583934"/>
              <a:chExt cx="2249423" cy="1023583"/>
            </a:xfrm>
          </p:grpSpPr>
          <p:sp>
            <p:nvSpPr>
              <p:cNvPr id="147" name="Rectangle 146"/>
              <p:cNvSpPr/>
              <p:nvPr/>
            </p:nvSpPr>
            <p:spPr bwMode="auto">
              <a:xfrm>
                <a:off x="1076736" y="2583934"/>
                <a:ext cx="2249423" cy="1023583"/>
              </a:xfrm>
              <a:prstGeom prst="rect">
                <a:avLst/>
              </a:prstGeom>
              <a:solidFill>
                <a:srgbClr val="EB7C00">
                  <a:alpha val="69804"/>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372" tIns="91376" rIns="91372" bIns="0" numCol="1" rtlCol="0" anchor="t" anchorCtr="0" compatLnSpc="1">
                <a:prstTxWarp prst="textNoShape">
                  <a:avLst/>
                </a:prstTxWarp>
              </a:bodyPr>
              <a:lstStyle/>
              <a:p>
                <a:pPr defTabSz="913491"/>
                <a:r>
                  <a:rPr lang="en-US" sz="2000" b="1" dirty="0">
                    <a:solidFill>
                      <a:schemeClr val="tx1">
                        <a:alpha val="99000"/>
                      </a:schemeClr>
                    </a:solidFill>
                  </a:rPr>
                  <a:t>Product name</a:t>
                </a:r>
              </a:p>
            </p:txBody>
          </p:sp>
          <p:grpSp>
            <p:nvGrpSpPr>
              <p:cNvPr id="148" name="Group 147"/>
              <p:cNvGrpSpPr/>
              <p:nvPr/>
            </p:nvGrpSpPr>
            <p:grpSpPr>
              <a:xfrm>
                <a:off x="2071284" y="3165641"/>
                <a:ext cx="1213203" cy="381000"/>
                <a:chOff x="2087175" y="5433957"/>
                <a:chExt cx="1213203" cy="381000"/>
              </a:xfrm>
            </p:grpSpPr>
            <p:pic>
              <p:nvPicPr>
                <p:cNvPr id="149" name="Picture 2" descr="\\windesign\partner\internapps\CommonSharedComponents\40X\rate_48.png"/>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2087175" y="5433957"/>
                  <a:ext cx="381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6" descr="\\windesign\partner\internapps\CommonSharedComponents\40X\send_48.png"/>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2509236" y="5433957"/>
                  <a:ext cx="381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8" descr="\\windesign\partner\internapps\CommonSharedComponents\40X\download_48.png"/>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2919378" y="5433957"/>
                  <a:ext cx="381000" cy="38100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99" name="Group 98"/>
            <p:cNvGrpSpPr/>
            <p:nvPr/>
          </p:nvGrpSpPr>
          <p:grpSpPr>
            <a:xfrm>
              <a:off x="3382292" y="4860774"/>
              <a:ext cx="2249423" cy="1023583"/>
              <a:chOff x="3382292" y="4860774"/>
              <a:chExt cx="2249423" cy="1023583"/>
            </a:xfrm>
          </p:grpSpPr>
          <p:sp>
            <p:nvSpPr>
              <p:cNvPr id="142" name="Rectangle 141"/>
              <p:cNvSpPr/>
              <p:nvPr/>
            </p:nvSpPr>
            <p:spPr bwMode="auto">
              <a:xfrm>
                <a:off x="3382292" y="4860774"/>
                <a:ext cx="2249423" cy="1023583"/>
              </a:xfrm>
              <a:prstGeom prst="rect">
                <a:avLst/>
              </a:prstGeom>
              <a:solidFill>
                <a:srgbClr val="FFC211">
                  <a:alpha val="69804"/>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372" tIns="91376" rIns="91372" bIns="0" numCol="1" rtlCol="0" anchor="t" anchorCtr="0" compatLnSpc="1">
                <a:prstTxWarp prst="textNoShape">
                  <a:avLst/>
                </a:prstTxWarp>
              </a:bodyPr>
              <a:lstStyle/>
              <a:p>
                <a:pPr defTabSz="913491"/>
                <a:r>
                  <a:rPr lang="en-US" sz="2000" b="1" dirty="0">
                    <a:solidFill>
                      <a:schemeClr val="tx1">
                        <a:alpha val="99000"/>
                      </a:schemeClr>
                    </a:solidFill>
                  </a:rPr>
                  <a:t>Product name</a:t>
                </a:r>
              </a:p>
            </p:txBody>
          </p:sp>
          <p:grpSp>
            <p:nvGrpSpPr>
              <p:cNvPr id="143" name="Group 142"/>
              <p:cNvGrpSpPr/>
              <p:nvPr/>
            </p:nvGrpSpPr>
            <p:grpSpPr>
              <a:xfrm>
                <a:off x="4374516" y="5433957"/>
                <a:ext cx="1213203" cy="381000"/>
                <a:chOff x="2087175" y="5433957"/>
                <a:chExt cx="1213203" cy="381000"/>
              </a:xfrm>
            </p:grpSpPr>
            <p:pic>
              <p:nvPicPr>
                <p:cNvPr id="144" name="Picture 2" descr="\\windesign\partner\internapps\CommonSharedComponents\40X\rate_48.png"/>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2087175" y="5433957"/>
                  <a:ext cx="381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6" descr="\\windesign\partner\internapps\CommonSharedComponents\40X\send_48.png"/>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2509236" y="5433957"/>
                  <a:ext cx="381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8" descr="\\windesign\partner\internapps\CommonSharedComponents\40X\download_48.png"/>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2919378" y="5433957"/>
                  <a:ext cx="381000" cy="38100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00" name="Group 99"/>
            <p:cNvGrpSpPr/>
            <p:nvPr/>
          </p:nvGrpSpPr>
          <p:grpSpPr>
            <a:xfrm>
              <a:off x="5687041" y="4860773"/>
              <a:ext cx="2249423" cy="1023583"/>
              <a:chOff x="5687041" y="4860773"/>
              <a:chExt cx="2249423" cy="1023583"/>
            </a:xfrm>
          </p:grpSpPr>
          <p:sp>
            <p:nvSpPr>
              <p:cNvPr id="137" name="Rectangle 136"/>
              <p:cNvSpPr/>
              <p:nvPr/>
            </p:nvSpPr>
            <p:spPr bwMode="auto">
              <a:xfrm>
                <a:off x="5687041" y="4860773"/>
                <a:ext cx="2249423" cy="1023583"/>
              </a:xfrm>
              <a:prstGeom prst="rect">
                <a:avLst/>
              </a:prstGeom>
              <a:solidFill>
                <a:srgbClr val="92D050">
                  <a:alpha val="69804"/>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372" tIns="91376" rIns="91372" bIns="0" numCol="1" rtlCol="0" anchor="t" anchorCtr="0" compatLnSpc="1">
                <a:prstTxWarp prst="textNoShape">
                  <a:avLst/>
                </a:prstTxWarp>
              </a:bodyPr>
              <a:lstStyle/>
              <a:p>
                <a:pPr defTabSz="913491"/>
                <a:r>
                  <a:rPr lang="en-US" sz="2000" b="1" dirty="0">
                    <a:solidFill>
                      <a:schemeClr val="tx1">
                        <a:alpha val="99000"/>
                      </a:schemeClr>
                    </a:solidFill>
                  </a:rPr>
                  <a:t>Product name</a:t>
                </a:r>
              </a:p>
            </p:txBody>
          </p:sp>
          <p:grpSp>
            <p:nvGrpSpPr>
              <p:cNvPr id="138" name="Group 137"/>
              <p:cNvGrpSpPr/>
              <p:nvPr/>
            </p:nvGrpSpPr>
            <p:grpSpPr>
              <a:xfrm>
                <a:off x="6672836" y="5433957"/>
                <a:ext cx="1213203" cy="381000"/>
                <a:chOff x="2087175" y="5433957"/>
                <a:chExt cx="1213203" cy="381000"/>
              </a:xfrm>
            </p:grpSpPr>
            <p:pic>
              <p:nvPicPr>
                <p:cNvPr id="139" name="Picture 2" descr="\\windesign\partner\internapps\CommonSharedComponents\40X\rate_48.png"/>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2087175" y="5433957"/>
                  <a:ext cx="381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6" descr="\\windesign\partner\internapps\CommonSharedComponents\40X\send_48.png"/>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2509236" y="5433957"/>
                  <a:ext cx="381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8" descr="\\windesign\partner\internapps\CommonSharedComponents\40X\download_48.png"/>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2919378" y="5433957"/>
                  <a:ext cx="381000" cy="38100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01" name="Group 100"/>
            <p:cNvGrpSpPr/>
            <p:nvPr/>
          </p:nvGrpSpPr>
          <p:grpSpPr>
            <a:xfrm>
              <a:off x="7993328" y="4860771"/>
              <a:ext cx="2249423" cy="1023583"/>
              <a:chOff x="7993328" y="4860771"/>
              <a:chExt cx="2249423" cy="1023583"/>
            </a:xfrm>
          </p:grpSpPr>
          <p:sp>
            <p:nvSpPr>
              <p:cNvPr id="132" name="Rectangle 131"/>
              <p:cNvSpPr/>
              <p:nvPr/>
            </p:nvSpPr>
            <p:spPr bwMode="auto">
              <a:xfrm>
                <a:off x="7993328" y="4860771"/>
                <a:ext cx="2249423" cy="1023583"/>
              </a:xfrm>
              <a:prstGeom prst="rect">
                <a:avLst/>
              </a:prstGeom>
              <a:solidFill>
                <a:srgbClr val="00B4D2">
                  <a:alpha val="69804"/>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372" tIns="91376" rIns="91372" bIns="0" numCol="1" rtlCol="0" anchor="t" anchorCtr="0" compatLnSpc="1">
                <a:prstTxWarp prst="textNoShape">
                  <a:avLst/>
                </a:prstTxWarp>
              </a:bodyPr>
              <a:lstStyle/>
              <a:p>
                <a:pPr defTabSz="913491"/>
                <a:r>
                  <a:rPr lang="en-US" sz="2000" b="1" dirty="0">
                    <a:solidFill>
                      <a:schemeClr val="tx1">
                        <a:alpha val="99000"/>
                      </a:schemeClr>
                    </a:solidFill>
                  </a:rPr>
                  <a:t>Product name</a:t>
                </a:r>
              </a:p>
            </p:txBody>
          </p:sp>
          <p:grpSp>
            <p:nvGrpSpPr>
              <p:cNvPr id="133" name="Group 132"/>
              <p:cNvGrpSpPr/>
              <p:nvPr/>
            </p:nvGrpSpPr>
            <p:grpSpPr>
              <a:xfrm>
                <a:off x="8988416" y="5433957"/>
                <a:ext cx="1213203" cy="381000"/>
                <a:chOff x="2087175" y="5433957"/>
                <a:chExt cx="1213203" cy="381000"/>
              </a:xfrm>
            </p:grpSpPr>
            <p:pic>
              <p:nvPicPr>
                <p:cNvPr id="134" name="Picture 2" descr="\\windesign\partner\internapps\CommonSharedComponents\40X\rate_48.png"/>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2087175" y="5433957"/>
                  <a:ext cx="381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6" descr="\\windesign\partner\internapps\CommonSharedComponents\40X\send_48.png"/>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2509236" y="5433957"/>
                  <a:ext cx="381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8" descr="\\windesign\partner\internapps\CommonSharedComponents\40X\download_48.png"/>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2919378" y="5433957"/>
                  <a:ext cx="381000" cy="38100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02" name="Group 101"/>
            <p:cNvGrpSpPr/>
            <p:nvPr/>
          </p:nvGrpSpPr>
          <p:grpSpPr>
            <a:xfrm>
              <a:off x="10298074" y="4860770"/>
              <a:ext cx="2249423" cy="1023583"/>
              <a:chOff x="10298074" y="4860770"/>
              <a:chExt cx="2249423" cy="1023583"/>
            </a:xfrm>
          </p:grpSpPr>
          <p:sp>
            <p:nvSpPr>
              <p:cNvPr id="127" name="Rectangle 126"/>
              <p:cNvSpPr/>
              <p:nvPr/>
            </p:nvSpPr>
            <p:spPr bwMode="auto">
              <a:xfrm>
                <a:off x="10298074" y="4860770"/>
                <a:ext cx="2249423" cy="1023583"/>
              </a:xfrm>
              <a:prstGeom prst="rect">
                <a:avLst/>
              </a:prstGeom>
              <a:solidFill>
                <a:srgbClr val="7030A0">
                  <a:alpha val="69804"/>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372" tIns="91376" rIns="91372" bIns="0" numCol="1" rtlCol="0" anchor="t" anchorCtr="0" compatLnSpc="1">
                <a:prstTxWarp prst="textNoShape">
                  <a:avLst/>
                </a:prstTxWarp>
              </a:bodyPr>
              <a:lstStyle/>
              <a:p>
                <a:pPr defTabSz="913491"/>
                <a:r>
                  <a:rPr lang="en-US" sz="2000" b="1" dirty="0">
                    <a:solidFill>
                      <a:schemeClr val="tx1">
                        <a:alpha val="99000"/>
                      </a:schemeClr>
                    </a:solidFill>
                  </a:rPr>
                  <a:t>Product name</a:t>
                </a:r>
              </a:p>
            </p:txBody>
          </p:sp>
          <p:grpSp>
            <p:nvGrpSpPr>
              <p:cNvPr id="128" name="Group 127"/>
              <p:cNvGrpSpPr/>
              <p:nvPr/>
            </p:nvGrpSpPr>
            <p:grpSpPr>
              <a:xfrm>
                <a:off x="11276698" y="5433957"/>
                <a:ext cx="1213203" cy="381000"/>
                <a:chOff x="2087175" y="5433957"/>
                <a:chExt cx="1213203" cy="381000"/>
              </a:xfrm>
            </p:grpSpPr>
            <p:pic>
              <p:nvPicPr>
                <p:cNvPr id="129" name="Picture 2" descr="\\windesign\partner\internapps\CommonSharedComponents\40X\rate_48.png"/>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2087175" y="5433957"/>
                  <a:ext cx="381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6" descr="\\windesign\partner\internapps\CommonSharedComponents\40X\send_48.png"/>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2509236" y="5433957"/>
                  <a:ext cx="381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8" descr="\\windesign\partner\internapps\CommonSharedComponents\40X\download_48.png"/>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2919378" y="5433957"/>
                  <a:ext cx="381000" cy="38100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03" name="Group 102"/>
            <p:cNvGrpSpPr/>
            <p:nvPr/>
          </p:nvGrpSpPr>
          <p:grpSpPr>
            <a:xfrm>
              <a:off x="3383024" y="2583934"/>
              <a:ext cx="2249423" cy="1023583"/>
              <a:chOff x="3383024" y="2583934"/>
              <a:chExt cx="2249423" cy="1023583"/>
            </a:xfrm>
          </p:grpSpPr>
          <p:sp>
            <p:nvSpPr>
              <p:cNvPr id="122" name="Rectangle 121"/>
              <p:cNvSpPr/>
              <p:nvPr/>
            </p:nvSpPr>
            <p:spPr bwMode="auto">
              <a:xfrm>
                <a:off x="3383024" y="2583934"/>
                <a:ext cx="2249423" cy="1023583"/>
              </a:xfrm>
              <a:prstGeom prst="rect">
                <a:avLst/>
              </a:prstGeom>
              <a:solidFill>
                <a:srgbClr val="FFC211">
                  <a:alpha val="69804"/>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372" tIns="91376" rIns="91372" bIns="0" numCol="1" rtlCol="0" anchor="t" anchorCtr="0" compatLnSpc="1">
                <a:prstTxWarp prst="textNoShape">
                  <a:avLst/>
                </a:prstTxWarp>
              </a:bodyPr>
              <a:lstStyle/>
              <a:p>
                <a:pPr defTabSz="913491"/>
                <a:r>
                  <a:rPr lang="en-US" sz="2000" b="1" dirty="0">
                    <a:solidFill>
                      <a:schemeClr val="tx1">
                        <a:alpha val="99000"/>
                      </a:schemeClr>
                    </a:solidFill>
                  </a:rPr>
                  <a:t>Product name</a:t>
                </a:r>
              </a:p>
            </p:txBody>
          </p:sp>
          <p:grpSp>
            <p:nvGrpSpPr>
              <p:cNvPr id="123" name="Group 122"/>
              <p:cNvGrpSpPr/>
              <p:nvPr/>
            </p:nvGrpSpPr>
            <p:grpSpPr>
              <a:xfrm>
                <a:off x="4362401" y="3165641"/>
                <a:ext cx="1213203" cy="381000"/>
                <a:chOff x="2087175" y="5433957"/>
                <a:chExt cx="1213203" cy="381000"/>
              </a:xfrm>
            </p:grpSpPr>
            <p:pic>
              <p:nvPicPr>
                <p:cNvPr id="124" name="Picture 2" descr="\\windesign\partner\internapps\CommonSharedComponents\40X\rate_48.png"/>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2087175" y="5433957"/>
                  <a:ext cx="381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6" descr="\\windesign\partner\internapps\CommonSharedComponents\40X\send_48.png"/>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2509236" y="5433957"/>
                  <a:ext cx="381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8" descr="\\windesign\partner\internapps\CommonSharedComponents\40X\download_48.png"/>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2919378" y="5433957"/>
                  <a:ext cx="381000" cy="38100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04" name="Group 103"/>
            <p:cNvGrpSpPr/>
            <p:nvPr/>
          </p:nvGrpSpPr>
          <p:grpSpPr>
            <a:xfrm>
              <a:off x="5687770" y="2583933"/>
              <a:ext cx="2249423" cy="1023583"/>
              <a:chOff x="5687770" y="2583933"/>
              <a:chExt cx="2249423" cy="1023583"/>
            </a:xfrm>
          </p:grpSpPr>
          <p:sp>
            <p:nvSpPr>
              <p:cNvPr id="117" name="Rectangle 116"/>
              <p:cNvSpPr/>
              <p:nvPr/>
            </p:nvSpPr>
            <p:spPr bwMode="auto">
              <a:xfrm>
                <a:off x="5687770" y="2583933"/>
                <a:ext cx="2249423" cy="1023583"/>
              </a:xfrm>
              <a:prstGeom prst="rect">
                <a:avLst/>
              </a:prstGeom>
              <a:solidFill>
                <a:srgbClr val="92D050">
                  <a:alpha val="69804"/>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372" tIns="91376" rIns="91372" bIns="0" numCol="1" rtlCol="0" anchor="t" anchorCtr="0" compatLnSpc="1">
                <a:prstTxWarp prst="textNoShape">
                  <a:avLst/>
                </a:prstTxWarp>
              </a:bodyPr>
              <a:lstStyle/>
              <a:p>
                <a:pPr defTabSz="913491"/>
                <a:r>
                  <a:rPr lang="en-US" sz="2000" b="1" dirty="0">
                    <a:solidFill>
                      <a:schemeClr val="tx1">
                        <a:alpha val="99000"/>
                      </a:schemeClr>
                    </a:solidFill>
                  </a:rPr>
                  <a:t>Product name</a:t>
                </a:r>
              </a:p>
            </p:txBody>
          </p:sp>
          <p:grpSp>
            <p:nvGrpSpPr>
              <p:cNvPr id="118" name="Group 117"/>
              <p:cNvGrpSpPr/>
              <p:nvPr/>
            </p:nvGrpSpPr>
            <p:grpSpPr>
              <a:xfrm>
                <a:off x="6694463" y="3165641"/>
                <a:ext cx="1213203" cy="381000"/>
                <a:chOff x="2087175" y="5433957"/>
                <a:chExt cx="1213203" cy="381000"/>
              </a:xfrm>
            </p:grpSpPr>
            <p:pic>
              <p:nvPicPr>
                <p:cNvPr id="119" name="Picture 2" descr="\\windesign\partner\internapps\CommonSharedComponents\40X\rate_48.png"/>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2087175" y="5433957"/>
                  <a:ext cx="381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6" descr="\\windesign\partner\internapps\CommonSharedComponents\40X\send_48.png"/>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2509236" y="5433957"/>
                  <a:ext cx="381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8" descr="\\windesign\partner\internapps\CommonSharedComponents\40X\download_48.png"/>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2919378" y="5433957"/>
                  <a:ext cx="381000" cy="38100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05" name="Group 104"/>
            <p:cNvGrpSpPr/>
            <p:nvPr/>
          </p:nvGrpSpPr>
          <p:grpSpPr>
            <a:xfrm>
              <a:off x="7994059" y="2583931"/>
              <a:ext cx="2249423" cy="1023583"/>
              <a:chOff x="7994059" y="2583931"/>
              <a:chExt cx="2249423" cy="1023583"/>
            </a:xfrm>
          </p:grpSpPr>
          <p:sp>
            <p:nvSpPr>
              <p:cNvPr id="112" name="Rectangle 111"/>
              <p:cNvSpPr/>
              <p:nvPr/>
            </p:nvSpPr>
            <p:spPr bwMode="auto">
              <a:xfrm>
                <a:off x="7994059" y="2583931"/>
                <a:ext cx="2249423" cy="1023583"/>
              </a:xfrm>
              <a:prstGeom prst="rect">
                <a:avLst/>
              </a:prstGeom>
              <a:solidFill>
                <a:srgbClr val="00B4D2">
                  <a:alpha val="69804"/>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372" tIns="91376" rIns="91372" bIns="0" numCol="1" rtlCol="0" anchor="t" anchorCtr="0" compatLnSpc="1">
                <a:prstTxWarp prst="textNoShape">
                  <a:avLst/>
                </a:prstTxWarp>
              </a:bodyPr>
              <a:lstStyle/>
              <a:p>
                <a:pPr defTabSz="913491"/>
                <a:r>
                  <a:rPr lang="en-US" sz="2000" b="1" dirty="0">
                    <a:solidFill>
                      <a:schemeClr val="tx1">
                        <a:alpha val="99000"/>
                      </a:schemeClr>
                    </a:solidFill>
                  </a:rPr>
                  <a:t>Product name</a:t>
                </a:r>
              </a:p>
            </p:txBody>
          </p:sp>
          <p:grpSp>
            <p:nvGrpSpPr>
              <p:cNvPr id="113" name="Group 112"/>
              <p:cNvGrpSpPr/>
              <p:nvPr/>
            </p:nvGrpSpPr>
            <p:grpSpPr>
              <a:xfrm>
                <a:off x="8985581" y="3165641"/>
                <a:ext cx="1213203" cy="381000"/>
                <a:chOff x="2087175" y="5433957"/>
                <a:chExt cx="1213203" cy="381000"/>
              </a:xfrm>
            </p:grpSpPr>
            <p:pic>
              <p:nvPicPr>
                <p:cNvPr id="114" name="Picture 2" descr="\\windesign\partner\internapps\CommonSharedComponents\40X\rate_48.png"/>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2087175" y="5433957"/>
                  <a:ext cx="381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6" descr="\\windesign\partner\internapps\CommonSharedComponents\40X\send_48.png"/>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2509236" y="5433957"/>
                  <a:ext cx="381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8" descr="\\windesign\partner\internapps\CommonSharedComponents\40X\download_48.png"/>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2919378" y="5433957"/>
                  <a:ext cx="381000" cy="38100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06" name="Group 105"/>
            <p:cNvGrpSpPr/>
            <p:nvPr/>
          </p:nvGrpSpPr>
          <p:grpSpPr>
            <a:xfrm>
              <a:off x="10298804" y="2583930"/>
              <a:ext cx="2249423" cy="1023583"/>
              <a:chOff x="10298804" y="2583930"/>
              <a:chExt cx="2249423" cy="1023583"/>
            </a:xfrm>
          </p:grpSpPr>
          <p:sp>
            <p:nvSpPr>
              <p:cNvPr id="107" name="Rectangle 106"/>
              <p:cNvSpPr/>
              <p:nvPr/>
            </p:nvSpPr>
            <p:spPr bwMode="auto">
              <a:xfrm>
                <a:off x="10298804" y="2583930"/>
                <a:ext cx="2249423" cy="1023583"/>
              </a:xfrm>
              <a:prstGeom prst="rect">
                <a:avLst/>
              </a:prstGeom>
              <a:solidFill>
                <a:srgbClr val="7030A0">
                  <a:alpha val="69804"/>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372" tIns="91376" rIns="91372" bIns="0" numCol="1" rtlCol="0" anchor="t" anchorCtr="0" compatLnSpc="1">
                <a:prstTxWarp prst="textNoShape">
                  <a:avLst/>
                </a:prstTxWarp>
              </a:bodyPr>
              <a:lstStyle/>
              <a:p>
                <a:pPr defTabSz="913491"/>
                <a:r>
                  <a:rPr lang="en-US" sz="2000" b="1" dirty="0">
                    <a:solidFill>
                      <a:schemeClr val="tx1">
                        <a:alpha val="99000"/>
                      </a:schemeClr>
                    </a:solidFill>
                  </a:rPr>
                  <a:t>Product name</a:t>
                </a:r>
              </a:p>
            </p:txBody>
          </p:sp>
          <p:grpSp>
            <p:nvGrpSpPr>
              <p:cNvPr id="108" name="Group 107"/>
              <p:cNvGrpSpPr/>
              <p:nvPr/>
            </p:nvGrpSpPr>
            <p:grpSpPr>
              <a:xfrm>
                <a:off x="11276698" y="3165641"/>
                <a:ext cx="1213203" cy="381000"/>
                <a:chOff x="2087175" y="5433957"/>
                <a:chExt cx="1213203" cy="381000"/>
              </a:xfrm>
            </p:grpSpPr>
            <p:pic>
              <p:nvPicPr>
                <p:cNvPr id="109" name="Picture 2" descr="\\windesign\partner\internapps\CommonSharedComponents\40X\rate_48.png"/>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2087175" y="5433957"/>
                  <a:ext cx="381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6" descr="\\windesign\partner\internapps\CommonSharedComponents\40X\send_48.png"/>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2509236" y="5433957"/>
                  <a:ext cx="381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8" descr="\\windesign\partner\internapps\CommonSharedComponents\40X\download_48.png"/>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2919378" y="5433957"/>
                  <a:ext cx="381000" cy="381000"/>
                </a:xfrm>
                <a:prstGeom prst="rect">
                  <a:avLst/>
                </a:prstGeom>
                <a:noFill/>
                <a:extLst>
                  <a:ext uri="{909E8E84-426E-40DD-AFC4-6F175D3DCCD1}">
                    <a14:hiddenFill xmlns:a14="http://schemas.microsoft.com/office/drawing/2010/main">
                      <a:solidFill>
                        <a:srgbClr val="FFFFFF"/>
                      </a:solidFill>
                    </a14:hiddenFill>
                  </a:ext>
                </a:extLst>
              </p:spPr>
            </p:pic>
          </p:grpSp>
        </p:grpSp>
      </p:grpSp>
    </p:spTree>
    <p:extLst>
      <p:ext uri="{BB962C8B-B14F-4D97-AF65-F5344CB8AC3E}">
        <p14:creationId xmlns:p14="http://schemas.microsoft.com/office/powerpoint/2010/main" val="2583343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 calcmode="lin" valueType="num">
                                      <p:cBhvr additive="base">
                                        <p:cTn id="9" dur="250" fill="hold"/>
                                        <p:tgtEl>
                                          <p:spTgt spid="7"/>
                                        </p:tgtEl>
                                        <p:attrNameLst>
                                          <p:attrName>ppt_x</p:attrName>
                                        </p:attrNameLst>
                                      </p:cBhvr>
                                      <p:tavLst>
                                        <p:tav tm="0">
                                          <p:val>
                                            <p:strVal val="#ppt_x"/>
                                          </p:val>
                                        </p:tav>
                                        <p:tav tm="100000">
                                          <p:val>
                                            <p:strVal val="#ppt_x"/>
                                          </p:val>
                                        </p:tav>
                                      </p:tavLst>
                                    </p:anim>
                                    <p:anim calcmode="lin" valueType="num">
                                      <p:cBhvr additive="base">
                                        <p:cTn id="10" dur="250" fill="hold"/>
                                        <p:tgtEl>
                                          <p:spTgt spid="7"/>
                                        </p:tgtEl>
                                        <p:attrNameLst>
                                          <p:attrName>ppt_y</p:attrName>
                                        </p:attrNameLst>
                                      </p:cBhvr>
                                      <p:tavLst>
                                        <p:tav tm="0">
                                          <p:val>
                                            <p:strVal val="1+#ppt_h/2"/>
                                          </p:val>
                                        </p:tav>
                                        <p:tav tm="100000">
                                          <p:val>
                                            <p:strVal val="#ppt_y"/>
                                          </p:val>
                                        </p:tav>
                                      </p:tavLst>
                                    </p:anim>
                                  </p:childTnLst>
                                </p:cTn>
                              </p:par>
                              <p:par>
                                <p:cTn id="11" presetID="1" presetClass="entr" presetSubtype="0" fill="hold" nodeType="withEffect">
                                  <p:stCondLst>
                                    <p:cond delay="0"/>
                                  </p:stCondLst>
                                  <p:childTnLst>
                                    <p:set>
                                      <p:cBhvr>
                                        <p:cTn id="12" dur="1" fill="hold">
                                          <p:stCondLst>
                                            <p:cond delay="0"/>
                                          </p:stCondLst>
                                        </p:cTn>
                                        <p:tgtEl>
                                          <p:spTgt spid="9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9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7209" y="899"/>
            <a:ext cx="12206671" cy="2288261"/>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vert="vert270" lIns="85675" tIns="42838" rIns="85675" bIns="42838" rtlCol="0" anchor="t"/>
          <a:lstStyle/>
          <a:p>
            <a:pPr algn="ctr"/>
            <a:r>
              <a:rPr lang="en-US" sz="4000" b="1" dirty="0">
                <a:solidFill>
                  <a:schemeClr val="tx1">
                    <a:alpha val="99000"/>
                  </a:schemeClr>
                </a:solidFill>
              </a:rPr>
              <a:t>Hub</a:t>
            </a:r>
          </a:p>
        </p:txBody>
      </p:sp>
      <p:grpSp>
        <p:nvGrpSpPr>
          <p:cNvPr id="2" name="Group 1"/>
          <p:cNvGrpSpPr/>
          <p:nvPr/>
        </p:nvGrpSpPr>
        <p:grpSpPr>
          <a:xfrm>
            <a:off x="1077756" y="143733"/>
            <a:ext cx="6954544" cy="1999730"/>
            <a:chOff x="1148764" y="152400"/>
            <a:chExt cx="7423736" cy="2133600"/>
          </a:xfrm>
        </p:grpSpPr>
        <p:pic>
          <p:nvPicPr>
            <p:cNvPr id="93" name="Picture 3"/>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a:stretch/>
          </p:blipFill>
          <p:spPr bwMode="auto">
            <a:xfrm>
              <a:off x="4552950" y="155448"/>
              <a:ext cx="2752014" cy="2130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 name="Group 7"/>
            <p:cNvGrpSpPr/>
            <p:nvPr/>
          </p:nvGrpSpPr>
          <p:grpSpPr>
            <a:xfrm>
              <a:off x="1148764" y="155448"/>
              <a:ext cx="3787467" cy="2130552"/>
              <a:chOff x="1148764" y="155448"/>
              <a:chExt cx="3787467" cy="2130552"/>
            </a:xfrm>
          </p:grpSpPr>
          <p:pic>
            <p:nvPicPr>
              <p:cNvPr id="17" name="Picture 3"/>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a:stretch/>
            </p:blipFill>
            <p:spPr bwMode="auto">
              <a:xfrm>
                <a:off x="1148764" y="155448"/>
                <a:ext cx="3787467" cy="2130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TextBox 43"/>
              <p:cNvSpPr txBox="1"/>
              <p:nvPr/>
            </p:nvSpPr>
            <p:spPr>
              <a:xfrm>
                <a:off x="1471627" y="275451"/>
                <a:ext cx="1225115" cy="218853"/>
              </a:xfrm>
              <a:prstGeom prst="rect">
                <a:avLst/>
              </a:prstGeom>
              <a:solidFill>
                <a:srgbClr val="111111"/>
              </a:solidFill>
            </p:spPr>
            <p:txBody>
              <a:bodyPr wrap="none" lIns="0" tIns="0" rIns="0" bIns="0" rtlCol="0">
                <a:spAutoFit/>
              </a:bodyPr>
              <a:lstStyle>
                <a:defPPr>
                  <a:defRPr lang="en-US"/>
                </a:defPPr>
                <a:lvl1pPr>
                  <a:defRPr sz="1500">
                    <a:solidFill>
                      <a:schemeClr val="bg1"/>
                    </a:solidFill>
                    <a:latin typeface="Segoe UI Light" pitchFamily="34" charset="0"/>
                  </a:defRPr>
                </a:lvl1pPr>
              </a:lstStyle>
              <a:p>
                <a:r>
                  <a:rPr lang="en-US" sz="1333" dirty="0">
                    <a:solidFill>
                      <a:prstClr val="white"/>
                    </a:solidFill>
                  </a:rPr>
                  <a:t>Contoso Travel  </a:t>
                </a:r>
              </a:p>
            </p:txBody>
          </p:sp>
          <p:sp>
            <p:nvSpPr>
              <p:cNvPr id="45" name="TextBox 44"/>
              <p:cNvSpPr txBox="1"/>
              <p:nvPr/>
            </p:nvSpPr>
            <p:spPr>
              <a:xfrm>
                <a:off x="1471627" y="515064"/>
                <a:ext cx="1124226" cy="153176"/>
              </a:xfrm>
              <a:prstGeom prst="rect">
                <a:avLst/>
              </a:prstGeom>
              <a:solidFill>
                <a:srgbClr val="111111"/>
              </a:solidFill>
            </p:spPr>
            <p:txBody>
              <a:bodyPr wrap="none" lIns="0" tIns="0" rIns="0" bIns="0" rtlCol="0">
                <a:spAutoFit/>
              </a:bodyPr>
              <a:lstStyle>
                <a:defPPr>
                  <a:defRPr lang="en-US"/>
                </a:defPPr>
                <a:lvl1pPr>
                  <a:defRPr sz="800">
                    <a:solidFill>
                      <a:schemeClr val="bg1"/>
                    </a:solidFill>
                    <a:latin typeface="+mj-lt"/>
                  </a:defRPr>
                </a:lvl1pPr>
              </a:lstStyle>
              <a:p>
                <a:r>
                  <a:rPr lang="en-US" sz="933" dirty="0">
                    <a:solidFill>
                      <a:prstClr val="white">
                        <a:alpha val="99000"/>
                      </a:prstClr>
                    </a:solidFill>
                  </a:rPr>
                  <a:t>Featured destinations</a:t>
                </a:r>
              </a:p>
            </p:txBody>
          </p:sp>
          <p:sp>
            <p:nvSpPr>
              <p:cNvPr id="46" name="TextBox 45"/>
              <p:cNvSpPr txBox="1"/>
              <p:nvPr/>
            </p:nvSpPr>
            <p:spPr>
              <a:xfrm>
                <a:off x="3850916" y="512147"/>
                <a:ext cx="1014712" cy="153176"/>
              </a:xfrm>
              <a:prstGeom prst="rect">
                <a:avLst/>
              </a:prstGeom>
              <a:solidFill>
                <a:srgbClr val="111111"/>
              </a:solidFill>
            </p:spPr>
            <p:txBody>
              <a:bodyPr wrap="none" lIns="0" tIns="0" rIns="0" bIns="0" rtlCol="0">
                <a:spAutoFit/>
              </a:bodyPr>
              <a:lstStyle>
                <a:defPPr>
                  <a:defRPr lang="en-US"/>
                </a:defPPr>
                <a:lvl1pPr>
                  <a:defRPr sz="800">
                    <a:solidFill>
                      <a:schemeClr val="bg1"/>
                    </a:solidFill>
                    <a:latin typeface="+mj-lt"/>
                  </a:defRPr>
                </a:lvl1pPr>
              </a:lstStyle>
              <a:p>
                <a:r>
                  <a:rPr lang="en-US" sz="933" dirty="0">
                    <a:solidFill>
                      <a:prstClr val="white">
                        <a:alpha val="99000"/>
                      </a:prstClr>
                    </a:solidFill>
                  </a:rPr>
                  <a:t>Last minute deals    </a:t>
                </a:r>
              </a:p>
            </p:txBody>
          </p:sp>
        </p:grpSp>
        <p:pic>
          <p:nvPicPr>
            <p:cNvPr id="95" name="Picture 3"/>
            <p:cNvPicPr>
              <a:picLocks noChangeAspect="1" noChangeArrowheads="1"/>
            </p:cNvPicPr>
            <p:nvPr/>
          </p:nvPicPr>
          <p:blipFill rotWithShape="1">
            <a:blip r:embed="rId5" cstate="email">
              <a:extLst>
                <a:ext uri="{28A0092B-C50C-407E-A947-70E740481C1C}">
                  <a14:useLocalDpi xmlns:a14="http://schemas.microsoft.com/office/drawing/2010/main" val="0"/>
                </a:ext>
              </a:extLst>
            </a:blip>
            <a:srcRect/>
            <a:stretch/>
          </p:blipFill>
          <p:spPr bwMode="auto">
            <a:xfrm>
              <a:off x="6924675" y="152400"/>
              <a:ext cx="1647825" cy="2130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5" name="Rectangle 14"/>
          <p:cNvSpPr/>
          <p:nvPr/>
        </p:nvSpPr>
        <p:spPr>
          <a:xfrm>
            <a:off x="-16259" y="2289160"/>
            <a:ext cx="12206671" cy="2288261"/>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vert="vert270" lIns="85675" tIns="42838" rIns="85675" bIns="42838" rtlCol="0" anchor="t"/>
          <a:lstStyle/>
          <a:p>
            <a:pPr algn="ctr"/>
            <a:r>
              <a:rPr lang="en-US" sz="4000" b="1" dirty="0">
                <a:solidFill>
                  <a:schemeClr val="tx1">
                    <a:alpha val="99000"/>
                  </a:schemeClr>
                </a:solidFill>
              </a:rPr>
              <a:t>Sections</a:t>
            </a:r>
          </a:p>
        </p:txBody>
      </p:sp>
      <p:sp>
        <p:nvSpPr>
          <p:cNvPr id="16" name="Rectangle 15"/>
          <p:cNvSpPr/>
          <p:nvPr/>
        </p:nvSpPr>
        <p:spPr>
          <a:xfrm>
            <a:off x="-27839" y="4577421"/>
            <a:ext cx="12206671" cy="2288261"/>
          </a:xfrm>
          <a:prstGeom prst="rect">
            <a:avLst/>
          </a:prstGeom>
          <a:solidFill>
            <a:schemeClr val="bg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vert="vert270" lIns="85675" tIns="42838" rIns="85675" bIns="42838" rtlCol="0" anchor="t"/>
          <a:lstStyle/>
          <a:p>
            <a:pPr algn="ctr"/>
            <a:r>
              <a:rPr lang="en-US" sz="4000" b="1" dirty="0">
                <a:solidFill>
                  <a:schemeClr val="tx1">
                    <a:alpha val="99000"/>
                  </a:schemeClr>
                </a:solidFill>
              </a:rPr>
              <a:t>Details</a:t>
            </a:r>
            <a:endParaRPr lang="en-US" sz="1466" b="1" dirty="0">
              <a:solidFill>
                <a:schemeClr val="tx1">
                  <a:alpha val="99000"/>
                </a:schemeClr>
              </a:solidFill>
            </a:endParaRPr>
          </a:p>
        </p:txBody>
      </p:sp>
      <p:grpSp>
        <p:nvGrpSpPr>
          <p:cNvPr id="11" name="Group 10"/>
          <p:cNvGrpSpPr/>
          <p:nvPr/>
        </p:nvGrpSpPr>
        <p:grpSpPr>
          <a:xfrm>
            <a:off x="4727459" y="2436277"/>
            <a:ext cx="3541056" cy="1996872"/>
            <a:chOff x="5044705" y="2598420"/>
            <a:chExt cx="3779955" cy="2130552"/>
          </a:xfrm>
        </p:grpSpPr>
        <p:pic>
          <p:nvPicPr>
            <p:cNvPr id="36" name="Picture 2"/>
            <p:cNvPicPr>
              <a:picLocks noChangeAspect="1" noChangeArrowheads="1"/>
            </p:cNvPicPr>
            <p:nvPr/>
          </p:nvPicPr>
          <p:blipFill rotWithShape="1">
            <a:blip r:embed="rId6" cstate="email">
              <a:extLst>
                <a:ext uri="{28A0092B-C50C-407E-A947-70E740481C1C}">
                  <a14:useLocalDpi xmlns:a14="http://schemas.microsoft.com/office/drawing/2010/main" val="0"/>
                </a:ext>
              </a:extLst>
            </a:blip>
            <a:srcRect/>
            <a:stretch/>
          </p:blipFill>
          <p:spPr bwMode="auto">
            <a:xfrm>
              <a:off x="5044705" y="2598420"/>
              <a:ext cx="3779955" cy="2130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TextBox 31"/>
            <p:cNvSpPr txBox="1"/>
            <p:nvPr/>
          </p:nvSpPr>
          <p:spPr>
            <a:xfrm>
              <a:off x="5406908" y="3457277"/>
              <a:ext cx="671511" cy="65676"/>
            </a:xfrm>
            <a:prstGeom prst="rect">
              <a:avLst/>
            </a:prstGeom>
            <a:solidFill>
              <a:schemeClr val="tx1"/>
            </a:solidFill>
          </p:spPr>
          <p:txBody>
            <a:bodyPr wrap="square" lIns="0" tIns="0" rIns="0" bIns="0" rtlCol="0">
              <a:spAutoFit/>
            </a:bodyPr>
            <a:lstStyle>
              <a:defPPr>
                <a:defRPr lang="en-US"/>
              </a:defPPr>
              <a:lvl1pPr>
                <a:defRPr sz="1500">
                  <a:solidFill>
                    <a:schemeClr val="bg1"/>
                  </a:solidFill>
                  <a:latin typeface="Segoe UI Light" pitchFamily="34" charset="0"/>
                </a:defRPr>
              </a:lvl1pPr>
            </a:lstStyle>
            <a:p>
              <a:r>
                <a:rPr lang="en-US" sz="400" dirty="0">
                  <a:solidFill>
                    <a:prstClr val="white"/>
                  </a:solidFill>
                  <a:latin typeface="Segoe UI"/>
                </a:rPr>
                <a:t>7 night Alaska Cruise</a:t>
              </a:r>
            </a:p>
          </p:txBody>
        </p:sp>
        <p:pic>
          <p:nvPicPr>
            <p:cNvPr id="1027" name="Picture 3"/>
            <p:cNvPicPr>
              <a:picLocks noChangeAspect="1" noChangeArrowheads="1"/>
            </p:cNvPicPr>
            <p:nvPr/>
          </p:nvPicPr>
          <p:blipFill rotWithShape="1">
            <a:blip r:embed="rId7" cstate="email">
              <a:extLst>
                <a:ext uri="{28A0092B-C50C-407E-A947-70E740481C1C}">
                  <a14:useLocalDpi xmlns:a14="http://schemas.microsoft.com/office/drawing/2010/main" val="0"/>
                </a:ext>
              </a:extLst>
            </a:blip>
            <a:srcRect/>
            <a:stretch/>
          </p:blipFill>
          <p:spPr bwMode="auto">
            <a:xfrm>
              <a:off x="5372099" y="2992007"/>
              <a:ext cx="706321" cy="433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 name="TextBox 47"/>
            <p:cNvSpPr txBox="1"/>
            <p:nvPr/>
          </p:nvSpPr>
          <p:spPr>
            <a:xfrm>
              <a:off x="5353050" y="2722721"/>
              <a:ext cx="1593081" cy="218853"/>
            </a:xfrm>
            <a:prstGeom prst="rect">
              <a:avLst/>
            </a:prstGeom>
            <a:solidFill>
              <a:srgbClr val="111111"/>
            </a:solidFill>
          </p:spPr>
          <p:txBody>
            <a:bodyPr wrap="none" lIns="0" tIns="0" rIns="0" bIns="0" rtlCol="0">
              <a:spAutoFit/>
            </a:bodyPr>
            <a:lstStyle>
              <a:defPPr>
                <a:defRPr lang="en-US"/>
              </a:defPPr>
              <a:lvl1pPr>
                <a:defRPr sz="1600">
                  <a:solidFill>
                    <a:schemeClr val="bg1"/>
                  </a:solidFill>
                  <a:latin typeface="Segoe UI Light" pitchFamily="34" charset="0"/>
                </a:defRPr>
              </a:lvl1pPr>
            </a:lstStyle>
            <a:p>
              <a:r>
                <a:rPr lang="en-US" sz="1333" dirty="0">
                  <a:solidFill>
                    <a:prstClr val="white">
                      <a:alpha val="99000"/>
                    </a:prstClr>
                  </a:solidFill>
                </a:rPr>
                <a:t>Last Minute Deals     </a:t>
              </a:r>
            </a:p>
          </p:txBody>
        </p:sp>
      </p:grpSp>
      <p:grpSp>
        <p:nvGrpSpPr>
          <p:cNvPr id="58" name="Group 57"/>
          <p:cNvGrpSpPr/>
          <p:nvPr/>
        </p:nvGrpSpPr>
        <p:grpSpPr>
          <a:xfrm>
            <a:off x="1097031" y="4723113"/>
            <a:ext cx="3528811" cy="2003883"/>
            <a:chOff x="1169346" y="5038344"/>
            <a:chExt cx="3766885" cy="2138034"/>
          </a:xfrm>
        </p:grpSpPr>
        <p:grpSp>
          <p:nvGrpSpPr>
            <p:cNvPr id="5" name="Group 4"/>
            <p:cNvGrpSpPr/>
            <p:nvPr/>
          </p:nvGrpSpPr>
          <p:grpSpPr>
            <a:xfrm>
              <a:off x="1169346" y="5038344"/>
              <a:ext cx="3766885" cy="2130552"/>
              <a:chOff x="1169346" y="5038344"/>
              <a:chExt cx="3766885" cy="2130552"/>
            </a:xfrm>
          </p:grpSpPr>
          <p:pic>
            <p:nvPicPr>
              <p:cNvPr id="35" name="Picture 2"/>
              <p:cNvPicPr>
                <a:picLocks noChangeAspect="1" noChangeArrowheads="1"/>
              </p:cNvPicPr>
              <p:nvPr/>
            </p:nvPicPr>
            <p:blipFill rotWithShape="1">
              <a:blip r:embed="rId8" cstate="email">
                <a:extLst>
                  <a:ext uri="{28A0092B-C50C-407E-A947-70E740481C1C}">
                    <a14:useLocalDpi xmlns:a14="http://schemas.microsoft.com/office/drawing/2010/main" val="0"/>
                  </a:ext>
                </a:extLst>
              </a:blip>
              <a:srcRect/>
              <a:stretch/>
            </p:blipFill>
            <p:spPr bwMode="auto">
              <a:xfrm>
                <a:off x="1169346" y="5038344"/>
                <a:ext cx="3766885" cy="2130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Group 3"/>
              <p:cNvGrpSpPr/>
              <p:nvPr/>
            </p:nvGrpSpPr>
            <p:grpSpPr>
              <a:xfrm>
                <a:off x="1490677" y="5154454"/>
                <a:ext cx="1729768" cy="1271862"/>
                <a:chOff x="1490677" y="5154454"/>
                <a:chExt cx="1729768" cy="1271862"/>
              </a:xfrm>
            </p:grpSpPr>
            <p:sp>
              <p:nvSpPr>
                <p:cNvPr id="22" name="TextBox 21"/>
                <p:cNvSpPr txBox="1"/>
                <p:nvPr/>
              </p:nvSpPr>
              <p:spPr>
                <a:xfrm>
                  <a:off x="1490677" y="5154454"/>
                  <a:ext cx="1729768" cy="218853"/>
                </a:xfrm>
                <a:prstGeom prst="rect">
                  <a:avLst/>
                </a:prstGeom>
                <a:solidFill>
                  <a:srgbClr val="111111"/>
                </a:solidFill>
              </p:spPr>
              <p:txBody>
                <a:bodyPr wrap="none" lIns="0" tIns="0" rIns="0" bIns="0" rtlCol="0">
                  <a:spAutoFit/>
                </a:bodyPr>
                <a:lstStyle/>
                <a:p>
                  <a:r>
                    <a:rPr lang="en-US" sz="1333" dirty="0">
                      <a:solidFill>
                        <a:prstClr val="white">
                          <a:alpha val="99000"/>
                        </a:prstClr>
                      </a:solidFill>
                      <a:latin typeface="Segoe UI Light" pitchFamily="34" charset="0"/>
                    </a:rPr>
                    <a:t>Featured destinations  </a:t>
                  </a:r>
                </a:p>
              </p:txBody>
            </p:sp>
            <p:sp>
              <p:nvSpPr>
                <p:cNvPr id="23" name="TextBox 22"/>
                <p:cNvSpPr txBox="1"/>
                <p:nvPr/>
              </p:nvSpPr>
              <p:spPr>
                <a:xfrm>
                  <a:off x="1498392" y="5401389"/>
                  <a:ext cx="1353521" cy="131353"/>
                </a:xfrm>
                <a:prstGeom prst="rect">
                  <a:avLst/>
                </a:prstGeom>
                <a:solidFill>
                  <a:srgbClr val="111111"/>
                </a:solidFill>
              </p:spPr>
              <p:txBody>
                <a:bodyPr wrap="none" lIns="0" tIns="0" rIns="0" bIns="0" rtlCol="0">
                  <a:spAutoFit/>
                </a:bodyPr>
                <a:lstStyle>
                  <a:defPPr>
                    <a:defRPr lang="en-US"/>
                  </a:defPPr>
                  <a:lvl1pPr>
                    <a:defRPr sz="1500">
                      <a:solidFill>
                        <a:schemeClr val="bg1"/>
                      </a:solidFill>
                      <a:latin typeface="Segoe UI Light" pitchFamily="34" charset="0"/>
                    </a:defRPr>
                  </a:lvl1pPr>
                </a:lstStyle>
                <a:p>
                  <a:r>
                    <a:rPr lang="en-US" sz="800" dirty="0">
                      <a:solidFill>
                        <a:prstClr val="white">
                          <a:alpha val="99000"/>
                        </a:prstClr>
                      </a:solidFill>
                      <a:latin typeface="Segoe UI"/>
                    </a:rPr>
                    <a:t>Barcelona, Spain                  </a:t>
                  </a:r>
                </a:p>
              </p:txBody>
            </p:sp>
            <p:pic>
              <p:nvPicPr>
                <p:cNvPr id="1026" name="Picture 2" descr="Girona, Spain"/>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1498392" y="5557636"/>
                  <a:ext cx="1303018" cy="86868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7" name="TextBox 36"/>
            <p:cNvSpPr txBox="1"/>
            <p:nvPr/>
          </p:nvSpPr>
          <p:spPr>
            <a:xfrm>
              <a:off x="1169346" y="7045025"/>
              <a:ext cx="3766885" cy="131353"/>
            </a:xfrm>
            <a:prstGeom prst="rect">
              <a:avLst/>
            </a:prstGeom>
            <a:solidFill>
              <a:srgbClr val="111111"/>
            </a:solidFill>
          </p:spPr>
          <p:txBody>
            <a:bodyPr wrap="square" lIns="0" tIns="0" rIns="0" bIns="0" rtlCol="0">
              <a:spAutoFit/>
            </a:bodyPr>
            <a:lstStyle>
              <a:defPPr>
                <a:defRPr lang="en-US"/>
              </a:defPPr>
              <a:lvl1pPr>
                <a:defRPr sz="1500">
                  <a:solidFill>
                    <a:schemeClr val="bg1"/>
                  </a:solidFill>
                  <a:latin typeface="Segoe UI Light" pitchFamily="34" charset="0"/>
                </a:defRPr>
              </a:lvl1pPr>
            </a:lstStyle>
            <a:p>
              <a:r>
                <a:rPr lang="en-US" sz="800" dirty="0">
                  <a:solidFill>
                    <a:prstClr val="white"/>
                  </a:solidFill>
                  <a:latin typeface="Segoe UI"/>
                </a:rPr>
                <a:t>                     </a:t>
              </a:r>
            </a:p>
          </p:txBody>
        </p:sp>
      </p:grpSp>
      <p:grpSp>
        <p:nvGrpSpPr>
          <p:cNvPr id="19" name="Group 18"/>
          <p:cNvGrpSpPr/>
          <p:nvPr/>
        </p:nvGrpSpPr>
        <p:grpSpPr>
          <a:xfrm>
            <a:off x="4739706" y="4723117"/>
            <a:ext cx="3528813" cy="2003883"/>
            <a:chOff x="5057774" y="5038344"/>
            <a:chExt cx="3766886" cy="2138032"/>
          </a:xfrm>
        </p:grpSpPr>
        <p:pic>
          <p:nvPicPr>
            <p:cNvPr id="42" name="Picture 2"/>
            <p:cNvPicPr>
              <a:picLocks noChangeAspect="1" noChangeArrowheads="1"/>
            </p:cNvPicPr>
            <p:nvPr/>
          </p:nvPicPr>
          <p:blipFill rotWithShape="1">
            <a:blip r:embed="rId8" cstate="email">
              <a:extLst>
                <a:ext uri="{28A0092B-C50C-407E-A947-70E740481C1C}">
                  <a14:useLocalDpi xmlns:a14="http://schemas.microsoft.com/office/drawing/2010/main" val="0"/>
                </a:ext>
              </a:extLst>
            </a:blip>
            <a:srcRect/>
            <a:stretch/>
          </p:blipFill>
          <p:spPr bwMode="auto">
            <a:xfrm>
              <a:off x="5057775" y="5038344"/>
              <a:ext cx="3766885" cy="2130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TextBox 37"/>
            <p:cNvSpPr txBox="1"/>
            <p:nvPr/>
          </p:nvSpPr>
          <p:spPr>
            <a:xfrm>
              <a:off x="5057774" y="7045023"/>
              <a:ext cx="3766885" cy="131353"/>
            </a:xfrm>
            <a:prstGeom prst="rect">
              <a:avLst/>
            </a:prstGeom>
            <a:solidFill>
              <a:srgbClr val="111111"/>
            </a:solidFill>
          </p:spPr>
          <p:txBody>
            <a:bodyPr wrap="square" lIns="0" tIns="0" rIns="0" bIns="0" rtlCol="0">
              <a:spAutoFit/>
            </a:bodyPr>
            <a:lstStyle>
              <a:defPPr>
                <a:defRPr lang="en-US"/>
              </a:defPPr>
              <a:lvl1pPr>
                <a:defRPr sz="1500">
                  <a:solidFill>
                    <a:schemeClr val="bg1"/>
                  </a:solidFill>
                  <a:latin typeface="Segoe UI Light" pitchFamily="34" charset="0"/>
                </a:defRPr>
              </a:lvl1pPr>
            </a:lstStyle>
            <a:p>
              <a:r>
                <a:rPr lang="en-US" sz="800" dirty="0">
                  <a:solidFill>
                    <a:prstClr val="white"/>
                  </a:solidFill>
                  <a:latin typeface="Segoe UI"/>
                </a:rPr>
                <a:t>                     </a:t>
              </a:r>
            </a:p>
          </p:txBody>
        </p:sp>
        <p:sp>
          <p:nvSpPr>
            <p:cNvPr id="41" name="TextBox 40"/>
            <p:cNvSpPr txBox="1"/>
            <p:nvPr/>
          </p:nvSpPr>
          <p:spPr>
            <a:xfrm>
              <a:off x="5378334" y="5154454"/>
              <a:ext cx="2039691" cy="218853"/>
            </a:xfrm>
            <a:prstGeom prst="rect">
              <a:avLst/>
            </a:prstGeom>
            <a:solidFill>
              <a:srgbClr val="111111"/>
            </a:solidFill>
          </p:spPr>
          <p:txBody>
            <a:bodyPr wrap="none" lIns="0" tIns="0" rIns="0" bIns="0" rtlCol="0">
              <a:spAutoFit/>
            </a:bodyPr>
            <a:lstStyle/>
            <a:p>
              <a:r>
                <a:rPr lang="en-US" sz="1333" dirty="0">
                  <a:solidFill>
                    <a:prstClr val="white">
                      <a:alpha val="99000"/>
                    </a:prstClr>
                  </a:solidFill>
                  <a:latin typeface="Segoe UI Light" pitchFamily="34" charset="0"/>
                </a:rPr>
                <a:t>Last Minute Deals              </a:t>
              </a:r>
            </a:p>
          </p:txBody>
        </p:sp>
        <p:sp>
          <p:nvSpPr>
            <p:cNvPr id="51" name="TextBox 50"/>
            <p:cNvSpPr txBox="1"/>
            <p:nvPr/>
          </p:nvSpPr>
          <p:spPr>
            <a:xfrm>
              <a:off x="5381624" y="5397853"/>
              <a:ext cx="1374054" cy="131353"/>
            </a:xfrm>
            <a:prstGeom prst="rect">
              <a:avLst/>
            </a:prstGeom>
            <a:solidFill>
              <a:srgbClr val="111111"/>
            </a:solidFill>
          </p:spPr>
          <p:txBody>
            <a:bodyPr wrap="none" lIns="0" tIns="0" rIns="0" bIns="0" rtlCol="0">
              <a:spAutoFit/>
            </a:bodyPr>
            <a:lstStyle>
              <a:defPPr>
                <a:defRPr lang="en-US"/>
              </a:defPPr>
              <a:lvl1pPr>
                <a:defRPr sz="1500">
                  <a:solidFill>
                    <a:schemeClr val="bg1"/>
                  </a:solidFill>
                  <a:latin typeface="Segoe UI Light" pitchFamily="34" charset="0"/>
                </a:defRPr>
              </a:lvl1pPr>
            </a:lstStyle>
            <a:p>
              <a:r>
                <a:rPr lang="en-US" sz="800" dirty="0">
                  <a:solidFill>
                    <a:prstClr val="white">
                      <a:alpha val="99000"/>
                    </a:prstClr>
                  </a:solidFill>
                  <a:latin typeface="Segoe UI"/>
                </a:rPr>
                <a:t>7 Night Alaska Cruise           </a:t>
              </a:r>
            </a:p>
          </p:txBody>
        </p:sp>
        <p:sp>
          <p:nvSpPr>
            <p:cNvPr id="6" name="Rectangle 5"/>
            <p:cNvSpPr/>
            <p:nvPr/>
          </p:nvSpPr>
          <p:spPr>
            <a:xfrm>
              <a:off x="6911262" y="5401389"/>
              <a:ext cx="1913397" cy="1643633"/>
            </a:xfrm>
            <a:prstGeom prst="rect">
              <a:avLst/>
            </a:prstGeom>
            <a:solidFill>
              <a:srgbClr val="11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3">
                <a:solidFill>
                  <a:prstClr val="white"/>
                </a:solidFill>
              </a:endParaRPr>
            </a:p>
          </p:txBody>
        </p:sp>
        <p:pic>
          <p:nvPicPr>
            <p:cNvPr id="1030" name="Picture 6" descr="http://cruise.expedia.com/gfx/upgrade/oceanview.jpg"/>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6971970" y="5422058"/>
              <a:ext cx="945479" cy="7878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cruise.expedia.com/gfx/upgrade/suite.jpg"/>
            <p:cNvPicPr>
              <a:picLocks noChangeAspect="1" noChangeArrowheads="1"/>
            </p:cNvPicPr>
            <p:nvPr/>
          </p:nvPicPr>
          <p:blipFill rotWithShape="1">
            <a:blip r:embed="rId11" cstate="email">
              <a:extLst>
                <a:ext uri="{28A0092B-C50C-407E-A947-70E740481C1C}">
                  <a14:useLocalDpi xmlns:a14="http://schemas.microsoft.com/office/drawing/2010/main" val="0"/>
                </a:ext>
              </a:extLst>
            </a:blip>
            <a:srcRect/>
            <a:stretch/>
          </p:blipFill>
          <p:spPr bwMode="auto">
            <a:xfrm>
              <a:off x="8094584" y="5422058"/>
              <a:ext cx="730075" cy="786384"/>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p:cNvSpPr txBox="1"/>
            <p:nvPr/>
          </p:nvSpPr>
          <p:spPr>
            <a:xfrm>
              <a:off x="6971970" y="6349371"/>
              <a:ext cx="895989" cy="394263"/>
            </a:xfrm>
            <a:prstGeom prst="rect">
              <a:avLst/>
            </a:prstGeom>
            <a:solidFill>
              <a:srgbClr val="111111"/>
            </a:solidFill>
          </p:spPr>
          <p:txBody>
            <a:bodyPr wrap="square" lIns="0" tIns="0" rIns="0" bIns="0" rtlCol="0">
              <a:spAutoFit/>
            </a:bodyPr>
            <a:lstStyle>
              <a:defPPr>
                <a:defRPr lang="en-US"/>
              </a:defPPr>
              <a:lvl1pPr>
                <a:defRPr sz="1500">
                  <a:solidFill>
                    <a:schemeClr val="bg1"/>
                  </a:solidFill>
                  <a:latin typeface="Segoe UI Light" pitchFamily="34" charset="0"/>
                </a:defRPr>
              </a:lvl1pPr>
            </a:lstStyle>
            <a:p>
              <a:r>
                <a:rPr lang="en-US" sz="533" dirty="0">
                  <a:solidFill>
                    <a:prstClr val="white">
                      <a:alpha val="99000"/>
                    </a:prstClr>
                  </a:solidFill>
                  <a:latin typeface="Segoe UI"/>
                </a:rPr>
                <a:t>Ocean View Cabins</a:t>
              </a:r>
              <a:br>
                <a:rPr lang="en-US" sz="533" dirty="0">
                  <a:solidFill>
                    <a:prstClr val="white">
                      <a:alpha val="99000"/>
                    </a:prstClr>
                  </a:solidFill>
                  <a:latin typeface="Segoe UI"/>
                </a:rPr>
              </a:br>
              <a:endParaRPr lang="en-US" sz="533" dirty="0">
                <a:solidFill>
                  <a:prstClr val="white">
                    <a:alpha val="99000"/>
                  </a:prstClr>
                </a:solidFill>
                <a:latin typeface="Segoe UI"/>
              </a:endParaRPr>
            </a:p>
            <a:p>
              <a:r>
                <a:rPr lang="en-US" sz="267" dirty="0">
                  <a:solidFill>
                    <a:prstClr val="white">
                      <a:alpha val="99000"/>
                    </a:prstClr>
                  </a:solidFill>
                  <a:latin typeface="Segoe UI"/>
                </a:rPr>
                <a:t>Upgrade from an inside cabin and save $43/night/person!</a:t>
              </a:r>
            </a:p>
            <a:p>
              <a:r>
                <a:rPr lang="en-US" sz="267" dirty="0">
                  <a:solidFill>
                    <a:prstClr val="white">
                      <a:alpha val="99000"/>
                    </a:prstClr>
                  </a:solidFill>
                  <a:latin typeface="Segoe UI"/>
                </a:rPr>
                <a:t>Picture windows with ocean and port views</a:t>
              </a:r>
            </a:p>
            <a:p>
              <a:r>
                <a:rPr lang="en-US" sz="267" dirty="0">
                  <a:solidFill>
                    <a:prstClr val="white">
                      <a:alpha val="99000"/>
                    </a:prstClr>
                  </a:solidFill>
                  <a:latin typeface="Segoe UI"/>
                </a:rPr>
                <a:t>From $2,099 — only $150/night/person based on double occupancy</a:t>
              </a:r>
            </a:p>
          </p:txBody>
        </p:sp>
        <p:sp>
          <p:nvSpPr>
            <p:cNvPr id="56" name="TextBox 55"/>
            <p:cNvSpPr txBox="1"/>
            <p:nvPr/>
          </p:nvSpPr>
          <p:spPr>
            <a:xfrm>
              <a:off x="8094584" y="6350670"/>
              <a:ext cx="730074" cy="350409"/>
            </a:xfrm>
            <a:prstGeom prst="rect">
              <a:avLst/>
            </a:prstGeom>
            <a:solidFill>
              <a:srgbClr val="111111"/>
            </a:solidFill>
          </p:spPr>
          <p:txBody>
            <a:bodyPr wrap="square" lIns="0" tIns="0" rIns="0" bIns="0" rtlCol="0">
              <a:spAutoFit/>
            </a:bodyPr>
            <a:lstStyle>
              <a:defPPr>
                <a:defRPr lang="en-US"/>
              </a:defPPr>
              <a:lvl1pPr>
                <a:defRPr sz="1500">
                  <a:solidFill>
                    <a:schemeClr val="bg1"/>
                  </a:solidFill>
                  <a:latin typeface="Segoe UI Light" pitchFamily="34" charset="0"/>
                </a:defRPr>
              </a:lvl1pPr>
            </a:lstStyle>
            <a:p>
              <a:r>
                <a:rPr lang="en-US" sz="533" dirty="0">
                  <a:solidFill>
                    <a:prstClr val="white">
                      <a:alpha val="99000"/>
                    </a:prstClr>
                  </a:solidFill>
                  <a:latin typeface="Segoe UI"/>
                </a:rPr>
                <a:t>Suites</a:t>
              </a:r>
              <a:br>
                <a:rPr lang="en-US" sz="533" dirty="0">
                  <a:solidFill>
                    <a:prstClr val="white">
                      <a:alpha val="99000"/>
                    </a:prstClr>
                  </a:solidFill>
                  <a:latin typeface="Segoe UI"/>
                </a:rPr>
              </a:br>
              <a:endParaRPr lang="en-US" sz="533" dirty="0">
                <a:solidFill>
                  <a:prstClr val="white">
                    <a:alpha val="99000"/>
                  </a:prstClr>
                </a:solidFill>
                <a:latin typeface="Segoe UI"/>
              </a:endParaRPr>
            </a:p>
            <a:p>
              <a:r>
                <a:rPr lang="en-US" sz="267" dirty="0">
                  <a:solidFill>
                    <a:prstClr val="white">
                      <a:alpha val="99000"/>
                    </a:prstClr>
                  </a:solidFill>
                  <a:latin typeface="Segoe UI"/>
                </a:rPr>
                <a:t>Upgrade from an inside cabin and save $43/night/person!</a:t>
              </a:r>
            </a:p>
            <a:p>
              <a:r>
                <a:rPr lang="en-US" sz="267" dirty="0">
                  <a:solidFill>
                    <a:prstClr val="white">
                      <a:alpha val="99000"/>
                    </a:prstClr>
                  </a:solidFill>
                  <a:latin typeface="Segoe UI"/>
                </a:rPr>
                <a:t>Picture windows with ocean and port view</a:t>
              </a:r>
            </a:p>
            <a:p>
              <a:r>
                <a:rPr lang="en-US" sz="267" dirty="0">
                  <a:solidFill>
                    <a:prstClr val="white">
                      <a:alpha val="99000"/>
                    </a:prstClr>
                  </a:solidFill>
                  <a:latin typeface="Segoe UI"/>
                </a:rPr>
                <a:t>From $2,099 — only $150/night/person do</a:t>
              </a:r>
            </a:p>
          </p:txBody>
        </p:sp>
        <p:pic>
          <p:nvPicPr>
            <p:cNvPr id="1033" name="Picture 9"/>
            <p:cNvPicPr>
              <a:picLocks noChangeAspect="1" noChangeArrowheads="1"/>
            </p:cNvPicPr>
            <p:nvPr/>
          </p:nvPicPr>
          <p:blipFill>
            <a:blip r:embed="rId12" cstate="email">
              <a:extLst>
                <a:ext uri="{28A0092B-C50C-407E-A947-70E740481C1C}">
                  <a14:useLocalDpi xmlns:a14="http://schemas.microsoft.com/office/drawing/2010/main" val="0"/>
                </a:ext>
              </a:extLst>
            </a:blip>
            <a:srcRect/>
            <a:stretch>
              <a:fillRect/>
            </a:stretch>
          </p:blipFill>
          <p:spPr bwMode="auto">
            <a:xfrm>
              <a:off x="5378332" y="5534632"/>
              <a:ext cx="1278951" cy="777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4" name="Group 13"/>
          <p:cNvGrpSpPr/>
          <p:nvPr/>
        </p:nvGrpSpPr>
        <p:grpSpPr>
          <a:xfrm>
            <a:off x="8358459" y="4723110"/>
            <a:ext cx="3528811" cy="2003881"/>
            <a:chOff x="8920669" y="5038344"/>
            <a:chExt cx="3766885" cy="2138031"/>
          </a:xfrm>
        </p:grpSpPr>
        <p:pic>
          <p:nvPicPr>
            <p:cNvPr id="43" name="Picture 2"/>
            <p:cNvPicPr>
              <a:picLocks noChangeAspect="1" noChangeArrowheads="1"/>
            </p:cNvPicPr>
            <p:nvPr/>
          </p:nvPicPr>
          <p:blipFill rotWithShape="1">
            <a:blip r:embed="rId8" cstate="email">
              <a:extLst>
                <a:ext uri="{28A0092B-C50C-407E-A947-70E740481C1C}">
                  <a14:useLocalDpi xmlns:a14="http://schemas.microsoft.com/office/drawing/2010/main" val="0"/>
                </a:ext>
              </a:extLst>
            </a:blip>
            <a:srcRect/>
            <a:stretch/>
          </p:blipFill>
          <p:spPr bwMode="auto">
            <a:xfrm>
              <a:off x="8920669" y="5038344"/>
              <a:ext cx="3766885" cy="2130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TextBox 38"/>
            <p:cNvSpPr txBox="1"/>
            <p:nvPr/>
          </p:nvSpPr>
          <p:spPr>
            <a:xfrm>
              <a:off x="8920669" y="7045022"/>
              <a:ext cx="3766885" cy="131353"/>
            </a:xfrm>
            <a:prstGeom prst="rect">
              <a:avLst/>
            </a:prstGeom>
            <a:solidFill>
              <a:srgbClr val="111111"/>
            </a:solidFill>
          </p:spPr>
          <p:txBody>
            <a:bodyPr wrap="square" lIns="0" tIns="0" rIns="0" bIns="0" rtlCol="0">
              <a:spAutoFit/>
            </a:bodyPr>
            <a:lstStyle>
              <a:defPPr>
                <a:defRPr lang="en-US"/>
              </a:defPPr>
              <a:lvl1pPr>
                <a:defRPr sz="1500">
                  <a:solidFill>
                    <a:schemeClr val="bg1"/>
                  </a:solidFill>
                  <a:latin typeface="Segoe UI Light" pitchFamily="34" charset="0"/>
                </a:defRPr>
              </a:lvl1pPr>
            </a:lstStyle>
            <a:p>
              <a:r>
                <a:rPr lang="en-US" sz="800" dirty="0">
                  <a:solidFill>
                    <a:prstClr val="white"/>
                  </a:solidFill>
                  <a:latin typeface="Segoe UI"/>
                </a:rPr>
                <a:t>                     </a:t>
              </a:r>
            </a:p>
          </p:txBody>
        </p:sp>
        <p:sp>
          <p:nvSpPr>
            <p:cNvPr id="50" name="TextBox 49"/>
            <p:cNvSpPr txBox="1"/>
            <p:nvPr/>
          </p:nvSpPr>
          <p:spPr>
            <a:xfrm>
              <a:off x="9202206" y="5154454"/>
              <a:ext cx="1722969" cy="218853"/>
            </a:xfrm>
            <a:prstGeom prst="rect">
              <a:avLst/>
            </a:prstGeom>
            <a:solidFill>
              <a:srgbClr val="111111"/>
            </a:solidFill>
          </p:spPr>
          <p:txBody>
            <a:bodyPr wrap="square" lIns="0" tIns="0" rIns="0" bIns="0" rtlCol="0">
              <a:spAutoFit/>
            </a:bodyPr>
            <a:lstStyle>
              <a:defPPr>
                <a:defRPr lang="en-US"/>
              </a:defPPr>
              <a:lvl1pPr>
                <a:defRPr sz="1600">
                  <a:solidFill>
                    <a:schemeClr val="bg1"/>
                  </a:solidFill>
                  <a:latin typeface="Segoe UI Light" pitchFamily="34" charset="0"/>
                </a:defRPr>
              </a:lvl1pPr>
            </a:lstStyle>
            <a:p>
              <a:r>
                <a:rPr lang="en-US" sz="1333" dirty="0">
                  <a:solidFill>
                    <a:prstClr val="white">
                      <a:alpha val="99000"/>
                    </a:prstClr>
                  </a:solidFill>
                </a:rPr>
                <a:t> My Trips                  </a:t>
              </a:r>
            </a:p>
          </p:txBody>
        </p:sp>
        <p:sp>
          <p:nvSpPr>
            <p:cNvPr id="52" name="Rectangle 51"/>
            <p:cNvSpPr/>
            <p:nvPr/>
          </p:nvSpPr>
          <p:spPr>
            <a:xfrm>
              <a:off x="9221256" y="5412534"/>
              <a:ext cx="3466298" cy="1643633"/>
            </a:xfrm>
            <a:prstGeom prst="rect">
              <a:avLst/>
            </a:prstGeom>
            <a:solidFill>
              <a:srgbClr val="11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3">
                <a:solidFill>
                  <a:prstClr val="white"/>
                </a:solidFill>
              </a:endParaRPr>
            </a:p>
          </p:txBody>
        </p:sp>
        <p:pic>
          <p:nvPicPr>
            <p:cNvPr id="1036" name="Picture 12" descr="http://www.bing.com/caption/image/?bid=MQU8lnaFTbrigw&amp;bn=TRAVELPLACES_ORIGINAL"/>
            <p:cNvPicPr>
              <a:picLocks noChangeAspect="1" noChangeArrowheads="1"/>
            </p:cNvPicPr>
            <p:nvPr/>
          </p:nvPicPr>
          <p:blipFill rotWithShape="1">
            <a:blip r:embed="rId13" cstate="email">
              <a:extLst>
                <a:ext uri="{28A0092B-C50C-407E-A947-70E740481C1C}">
                  <a14:useLocalDpi xmlns:a14="http://schemas.microsoft.com/office/drawing/2010/main" val="0"/>
                </a:ext>
              </a:extLst>
            </a:blip>
            <a:srcRect/>
            <a:stretch/>
          </p:blipFill>
          <p:spPr bwMode="auto">
            <a:xfrm>
              <a:off x="9258715" y="5557636"/>
              <a:ext cx="1136374" cy="1506678"/>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10740479" y="5408320"/>
              <a:ext cx="895989" cy="131353"/>
            </a:xfrm>
            <a:prstGeom prst="rect">
              <a:avLst/>
            </a:prstGeom>
            <a:solidFill>
              <a:srgbClr val="111111"/>
            </a:solidFill>
          </p:spPr>
          <p:txBody>
            <a:bodyPr wrap="square" lIns="0" tIns="0" rIns="0" bIns="0" rtlCol="0">
              <a:spAutoFit/>
            </a:bodyPr>
            <a:lstStyle>
              <a:defPPr>
                <a:defRPr lang="en-US"/>
              </a:defPPr>
              <a:lvl1pPr>
                <a:defRPr sz="1500">
                  <a:solidFill>
                    <a:schemeClr val="bg1"/>
                  </a:solidFill>
                  <a:latin typeface="Segoe UI Light" pitchFamily="34" charset="0"/>
                </a:defRPr>
              </a:lvl1pPr>
            </a:lstStyle>
            <a:p>
              <a:r>
                <a:rPr lang="en-US" sz="533" dirty="0">
                  <a:solidFill>
                    <a:prstClr val="white">
                      <a:alpha val="99000"/>
                    </a:prstClr>
                  </a:solidFill>
                  <a:latin typeface="Segoe UI"/>
                </a:rPr>
                <a:t>Weather</a:t>
              </a:r>
              <a:br>
                <a:rPr lang="en-US" sz="533" dirty="0">
                  <a:solidFill>
                    <a:prstClr val="white">
                      <a:alpha val="99000"/>
                    </a:prstClr>
                  </a:solidFill>
                  <a:latin typeface="Segoe UI"/>
                </a:rPr>
              </a:br>
              <a:r>
                <a:rPr lang="en-US" sz="267" dirty="0">
                  <a:solidFill>
                    <a:prstClr val="white">
                      <a:alpha val="99000"/>
                    </a:prstClr>
                  </a:solidFill>
                  <a:latin typeface="Segoe UI"/>
                </a:rPr>
                <a:t>7 days</a:t>
              </a:r>
            </a:p>
          </p:txBody>
        </p:sp>
        <p:sp>
          <p:nvSpPr>
            <p:cNvPr id="60" name="TextBox 59"/>
            <p:cNvSpPr txBox="1"/>
            <p:nvPr/>
          </p:nvSpPr>
          <p:spPr>
            <a:xfrm>
              <a:off x="9258716" y="5397853"/>
              <a:ext cx="1052358" cy="131353"/>
            </a:xfrm>
            <a:prstGeom prst="rect">
              <a:avLst/>
            </a:prstGeom>
            <a:solidFill>
              <a:srgbClr val="111111"/>
            </a:solidFill>
          </p:spPr>
          <p:txBody>
            <a:bodyPr wrap="none" lIns="0" tIns="0" rIns="0" bIns="0" rtlCol="0">
              <a:spAutoFit/>
            </a:bodyPr>
            <a:lstStyle>
              <a:defPPr>
                <a:defRPr lang="en-US"/>
              </a:defPPr>
              <a:lvl1pPr>
                <a:defRPr sz="1500">
                  <a:solidFill>
                    <a:schemeClr val="bg1"/>
                  </a:solidFill>
                  <a:latin typeface="Segoe UI Light" pitchFamily="34" charset="0"/>
                </a:defRPr>
              </a:lvl1pPr>
            </a:lstStyle>
            <a:p>
              <a:r>
                <a:rPr lang="en-US" sz="800" dirty="0">
                  <a:solidFill>
                    <a:prstClr val="white">
                      <a:alpha val="99000"/>
                    </a:prstClr>
                  </a:solidFill>
                  <a:latin typeface="Segoe UI"/>
                </a:rPr>
                <a:t>Chicago (3/11 – 3/19)</a:t>
              </a:r>
            </a:p>
          </p:txBody>
        </p:sp>
        <p:pic>
          <p:nvPicPr>
            <p:cNvPr id="1040" name="Picture 16" descr="Mostly Cloudy"/>
            <p:cNvPicPr>
              <a:picLocks noChangeAspect="1" noChangeArrowheads="1"/>
            </p:cNvPicPr>
            <p:nvPr/>
          </p:nvPicPr>
          <p:blipFill>
            <a:blip r:embed="rId14" cstate="email">
              <a:extLst>
                <a:ext uri="{28A0092B-C50C-407E-A947-70E740481C1C}">
                  <a14:useLocalDpi xmlns:a14="http://schemas.microsoft.com/office/drawing/2010/main" val="0"/>
                </a:ext>
              </a:extLst>
            </a:blip>
            <a:srcRect/>
            <a:stretch>
              <a:fillRect/>
            </a:stretch>
          </p:blipFill>
          <p:spPr bwMode="auto">
            <a:xfrm>
              <a:off x="10736264" y="5544994"/>
              <a:ext cx="223519" cy="18288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Mostly Sunny"/>
            <p:cNvPicPr>
              <a:picLocks noChangeAspect="1" noChangeArrowheads="1"/>
            </p:cNvPicPr>
            <p:nvPr/>
          </p:nvPicPr>
          <p:blipFill>
            <a:blip r:embed="rId15" cstate="email">
              <a:extLst>
                <a:ext uri="{28A0092B-C50C-407E-A947-70E740481C1C}">
                  <a14:useLocalDpi xmlns:a14="http://schemas.microsoft.com/office/drawing/2010/main" val="0"/>
                </a:ext>
              </a:extLst>
            </a:blip>
            <a:srcRect/>
            <a:stretch>
              <a:fillRect/>
            </a:stretch>
          </p:blipFill>
          <p:spPr bwMode="auto">
            <a:xfrm>
              <a:off x="10736264" y="6642653"/>
              <a:ext cx="223519" cy="18288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Mostly Sunny"/>
            <p:cNvPicPr>
              <a:picLocks noChangeAspect="1" noChangeArrowheads="1"/>
            </p:cNvPicPr>
            <p:nvPr/>
          </p:nvPicPr>
          <p:blipFill>
            <a:blip r:embed="rId15" cstate="email">
              <a:extLst>
                <a:ext uri="{28A0092B-C50C-407E-A947-70E740481C1C}">
                  <a14:useLocalDpi xmlns:a14="http://schemas.microsoft.com/office/drawing/2010/main" val="0"/>
                </a:ext>
              </a:extLst>
            </a:blip>
            <a:srcRect/>
            <a:stretch>
              <a:fillRect/>
            </a:stretch>
          </p:blipFill>
          <p:spPr bwMode="auto">
            <a:xfrm>
              <a:off x="10736264" y="5819409"/>
              <a:ext cx="223519" cy="18288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Mostly Sunny"/>
            <p:cNvPicPr>
              <a:picLocks noChangeAspect="1" noChangeArrowheads="1"/>
            </p:cNvPicPr>
            <p:nvPr/>
          </p:nvPicPr>
          <p:blipFill>
            <a:blip r:embed="rId15" cstate="email">
              <a:extLst>
                <a:ext uri="{28A0092B-C50C-407E-A947-70E740481C1C}">
                  <a14:useLocalDpi xmlns:a14="http://schemas.microsoft.com/office/drawing/2010/main" val="0"/>
                </a:ext>
              </a:extLst>
            </a:blip>
            <a:srcRect/>
            <a:stretch>
              <a:fillRect/>
            </a:stretch>
          </p:blipFill>
          <p:spPr bwMode="auto">
            <a:xfrm>
              <a:off x="10736264" y="6368239"/>
              <a:ext cx="223519" cy="182880"/>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16" descr="Mostly Cloudy"/>
            <p:cNvPicPr>
              <a:picLocks noChangeAspect="1" noChangeArrowheads="1"/>
            </p:cNvPicPr>
            <p:nvPr/>
          </p:nvPicPr>
          <p:blipFill>
            <a:blip r:embed="rId14" cstate="email">
              <a:extLst>
                <a:ext uri="{28A0092B-C50C-407E-A947-70E740481C1C}">
                  <a14:useLocalDpi xmlns:a14="http://schemas.microsoft.com/office/drawing/2010/main" val="0"/>
                </a:ext>
              </a:extLst>
            </a:blip>
            <a:srcRect/>
            <a:stretch>
              <a:fillRect/>
            </a:stretch>
          </p:blipFill>
          <p:spPr bwMode="auto">
            <a:xfrm>
              <a:off x="10736264" y="6093824"/>
              <a:ext cx="223519" cy="182880"/>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66"/>
            <p:cNvSpPr txBox="1"/>
            <p:nvPr/>
          </p:nvSpPr>
          <p:spPr>
            <a:xfrm>
              <a:off x="11043833" y="5544994"/>
              <a:ext cx="378445" cy="175205"/>
            </a:xfrm>
            <a:prstGeom prst="rect">
              <a:avLst/>
            </a:prstGeom>
            <a:solidFill>
              <a:srgbClr val="111111"/>
            </a:solidFill>
          </p:spPr>
          <p:txBody>
            <a:bodyPr wrap="square" lIns="0" tIns="0" rIns="0" bIns="0" rtlCol="0">
              <a:spAutoFit/>
            </a:bodyPr>
            <a:lstStyle>
              <a:defPPr>
                <a:defRPr lang="en-US"/>
              </a:defPPr>
              <a:lvl1pPr>
                <a:defRPr sz="1500">
                  <a:solidFill>
                    <a:schemeClr val="bg1"/>
                  </a:solidFill>
                  <a:latin typeface="Segoe UI Light" pitchFamily="34" charset="0"/>
                </a:defRPr>
              </a:lvl1pPr>
            </a:lstStyle>
            <a:p>
              <a:r>
                <a:rPr lang="en-US" sz="533" dirty="0">
                  <a:solidFill>
                    <a:prstClr val="white">
                      <a:alpha val="99000"/>
                    </a:prstClr>
                  </a:solidFill>
                  <a:latin typeface="Segoe UI"/>
                </a:rPr>
                <a:t>Today</a:t>
              </a:r>
            </a:p>
            <a:p>
              <a:r>
                <a:rPr lang="en-US" sz="267" dirty="0">
                  <a:solidFill>
                    <a:prstClr val="white">
                      <a:alpha val="99000"/>
                    </a:prstClr>
                  </a:solidFill>
                  <a:latin typeface="Segoe UI"/>
                </a:rPr>
                <a:t>54/43 </a:t>
              </a:r>
              <a:br>
                <a:rPr lang="en-US" sz="267" dirty="0">
                  <a:solidFill>
                    <a:prstClr val="white">
                      <a:alpha val="99000"/>
                    </a:prstClr>
                  </a:solidFill>
                  <a:latin typeface="Segoe UI"/>
                </a:rPr>
              </a:br>
              <a:r>
                <a:rPr lang="en-US" sz="267" dirty="0">
                  <a:solidFill>
                    <a:prstClr val="white">
                      <a:alpha val="99000"/>
                    </a:prstClr>
                  </a:solidFill>
                  <a:latin typeface="Segoe UI"/>
                </a:rPr>
                <a:t>Mostly Sunny</a:t>
              </a:r>
              <a:endParaRPr lang="en-US" sz="133" dirty="0">
                <a:solidFill>
                  <a:prstClr val="white">
                    <a:alpha val="99000"/>
                  </a:prstClr>
                </a:solidFill>
                <a:latin typeface="Segoe UI"/>
              </a:endParaRPr>
            </a:p>
          </p:txBody>
        </p:sp>
        <p:sp>
          <p:nvSpPr>
            <p:cNvPr id="68" name="TextBox 67"/>
            <p:cNvSpPr txBox="1"/>
            <p:nvPr/>
          </p:nvSpPr>
          <p:spPr>
            <a:xfrm>
              <a:off x="11043833" y="5815527"/>
              <a:ext cx="378445" cy="175205"/>
            </a:xfrm>
            <a:prstGeom prst="rect">
              <a:avLst/>
            </a:prstGeom>
            <a:solidFill>
              <a:srgbClr val="111111"/>
            </a:solidFill>
          </p:spPr>
          <p:txBody>
            <a:bodyPr wrap="square" lIns="0" tIns="0" rIns="0" bIns="0" rtlCol="0">
              <a:spAutoFit/>
            </a:bodyPr>
            <a:lstStyle>
              <a:defPPr>
                <a:defRPr lang="en-US"/>
              </a:defPPr>
              <a:lvl1pPr>
                <a:defRPr sz="1500">
                  <a:solidFill>
                    <a:schemeClr val="bg1"/>
                  </a:solidFill>
                  <a:latin typeface="Segoe UI Light" pitchFamily="34" charset="0"/>
                </a:defRPr>
              </a:lvl1pPr>
            </a:lstStyle>
            <a:p>
              <a:r>
                <a:rPr lang="en-US" sz="533" dirty="0">
                  <a:solidFill>
                    <a:prstClr val="white">
                      <a:alpha val="99000"/>
                    </a:prstClr>
                  </a:solidFill>
                  <a:latin typeface="Segoe UI"/>
                </a:rPr>
                <a:t>Today</a:t>
              </a:r>
            </a:p>
            <a:p>
              <a:r>
                <a:rPr lang="en-US" sz="267" dirty="0">
                  <a:solidFill>
                    <a:prstClr val="white">
                      <a:alpha val="99000"/>
                    </a:prstClr>
                  </a:solidFill>
                  <a:latin typeface="Segoe UI"/>
                </a:rPr>
                <a:t>54/43 </a:t>
              </a:r>
              <a:br>
                <a:rPr lang="en-US" sz="267" dirty="0">
                  <a:solidFill>
                    <a:prstClr val="white">
                      <a:alpha val="99000"/>
                    </a:prstClr>
                  </a:solidFill>
                  <a:latin typeface="Segoe UI"/>
                </a:rPr>
              </a:br>
              <a:r>
                <a:rPr lang="en-US" sz="267" dirty="0">
                  <a:solidFill>
                    <a:prstClr val="white">
                      <a:alpha val="99000"/>
                    </a:prstClr>
                  </a:solidFill>
                  <a:latin typeface="Segoe UI"/>
                </a:rPr>
                <a:t>Mostly Sunny</a:t>
              </a:r>
              <a:endParaRPr lang="en-US" sz="133" dirty="0">
                <a:solidFill>
                  <a:prstClr val="white">
                    <a:alpha val="99000"/>
                  </a:prstClr>
                </a:solidFill>
                <a:latin typeface="Segoe UI"/>
              </a:endParaRPr>
            </a:p>
          </p:txBody>
        </p:sp>
        <p:sp>
          <p:nvSpPr>
            <p:cNvPr id="69" name="TextBox 68"/>
            <p:cNvSpPr txBox="1"/>
            <p:nvPr/>
          </p:nvSpPr>
          <p:spPr>
            <a:xfrm>
              <a:off x="11043833" y="6086063"/>
              <a:ext cx="378445" cy="175205"/>
            </a:xfrm>
            <a:prstGeom prst="rect">
              <a:avLst/>
            </a:prstGeom>
            <a:solidFill>
              <a:srgbClr val="111111"/>
            </a:solidFill>
          </p:spPr>
          <p:txBody>
            <a:bodyPr wrap="square" lIns="0" tIns="0" rIns="0" bIns="0" rtlCol="0">
              <a:spAutoFit/>
            </a:bodyPr>
            <a:lstStyle>
              <a:defPPr>
                <a:defRPr lang="en-US"/>
              </a:defPPr>
              <a:lvl1pPr>
                <a:defRPr sz="1500">
                  <a:solidFill>
                    <a:schemeClr val="bg1"/>
                  </a:solidFill>
                  <a:latin typeface="Segoe UI Light" pitchFamily="34" charset="0"/>
                </a:defRPr>
              </a:lvl1pPr>
            </a:lstStyle>
            <a:p>
              <a:r>
                <a:rPr lang="en-US" sz="533" dirty="0">
                  <a:solidFill>
                    <a:prstClr val="white">
                      <a:alpha val="99000"/>
                    </a:prstClr>
                  </a:solidFill>
                  <a:latin typeface="Segoe UI"/>
                </a:rPr>
                <a:t>Today</a:t>
              </a:r>
            </a:p>
            <a:p>
              <a:r>
                <a:rPr lang="en-US" sz="267" dirty="0">
                  <a:solidFill>
                    <a:prstClr val="white">
                      <a:alpha val="99000"/>
                    </a:prstClr>
                  </a:solidFill>
                  <a:latin typeface="Segoe UI"/>
                </a:rPr>
                <a:t>54/43 </a:t>
              </a:r>
              <a:br>
                <a:rPr lang="en-US" sz="267" dirty="0">
                  <a:solidFill>
                    <a:prstClr val="white">
                      <a:alpha val="99000"/>
                    </a:prstClr>
                  </a:solidFill>
                  <a:latin typeface="Segoe UI"/>
                </a:rPr>
              </a:br>
              <a:r>
                <a:rPr lang="en-US" sz="267" dirty="0">
                  <a:solidFill>
                    <a:prstClr val="white">
                      <a:alpha val="99000"/>
                    </a:prstClr>
                  </a:solidFill>
                  <a:latin typeface="Segoe UI"/>
                </a:rPr>
                <a:t>Mostly Sunny</a:t>
              </a:r>
              <a:endParaRPr lang="en-US" sz="133" dirty="0">
                <a:solidFill>
                  <a:prstClr val="white">
                    <a:alpha val="99000"/>
                  </a:prstClr>
                </a:solidFill>
                <a:latin typeface="Segoe UI"/>
              </a:endParaRPr>
            </a:p>
          </p:txBody>
        </p:sp>
        <p:sp>
          <p:nvSpPr>
            <p:cNvPr id="70" name="TextBox 69"/>
            <p:cNvSpPr txBox="1"/>
            <p:nvPr/>
          </p:nvSpPr>
          <p:spPr>
            <a:xfrm>
              <a:off x="11043833" y="6356596"/>
              <a:ext cx="378445" cy="175205"/>
            </a:xfrm>
            <a:prstGeom prst="rect">
              <a:avLst/>
            </a:prstGeom>
            <a:solidFill>
              <a:srgbClr val="111111"/>
            </a:solidFill>
          </p:spPr>
          <p:txBody>
            <a:bodyPr wrap="square" lIns="0" tIns="0" rIns="0" bIns="0" rtlCol="0">
              <a:spAutoFit/>
            </a:bodyPr>
            <a:lstStyle>
              <a:defPPr>
                <a:defRPr lang="en-US"/>
              </a:defPPr>
              <a:lvl1pPr>
                <a:defRPr sz="1500">
                  <a:solidFill>
                    <a:schemeClr val="bg1"/>
                  </a:solidFill>
                  <a:latin typeface="Segoe UI Light" pitchFamily="34" charset="0"/>
                </a:defRPr>
              </a:lvl1pPr>
            </a:lstStyle>
            <a:p>
              <a:r>
                <a:rPr lang="en-US" sz="533" dirty="0">
                  <a:solidFill>
                    <a:prstClr val="white">
                      <a:alpha val="99000"/>
                    </a:prstClr>
                  </a:solidFill>
                  <a:latin typeface="Segoe UI"/>
                </a:rPr>
                <a:t>Today</a:t>
              </a:r>
            </a:p>
            <a:p>
              <a:r>
                <a:rPr lang="en-US" sz="267" dirty="0">
                  <a:solidFill>
                    <a:prstClr val="white">
                      <a:alpha val="99000"/>
                    </a:prstClr>
                  </a:solidFill>
                  <a:latin typeface="Segoe UI"/>
                </a:rPr>
                <a:t>54/43 </a:t>
              </a:r>
              <a:br>
                <a:rPr lang="en-US" sz="267" dirty="0">
                  <a:solidFill>
                    <a:prstClr val="white">
                      <a:alpha val="99000"/>
                    </a:prstClr>
                  </a:solidFill>
                  <a:latin typeface="Segoe UI"/>
                </a:rPr>
              </a:br>
              <a:r>
                <a:rPr lang="en-US" sz="267" dirty="0">
                  <a:solidFill>
                    <a:prstClr val="white">
                      <a:alpha val="99000"/>
                    </a:prstClr>
                  </a:solidFill>
                  <a:latin typeface="Segoe UI"/>
                </a:rPr>
                <a:t>Mostly Sunny</a:t>
              </a:r>
              <a:endParaRPr lang="en-US" sz="133" dirty="0">
                <a:solidFill>
                  <a:prstClr val="white">
                    <a:alpha val="99000"/>
                  </a:prstClr>
                </a:solidFill>
                <a:latin typeface="Segoe UI"/>
              </a:endParaRPr>
            </a:p>
          </p:txBody>
        </p:sp>
        <p:sp>
          <p:nvSpPr>
            <p:cNvPr id="71" name="TextBox 70"/>
            <p:cNvSpPr txBox="1"/>
            <p:nvPr/>
          </p:nvSpPr>
          <p:spPr>
            <a:xfrm>
              <a:off x="11043833" y="6627132"/>
              <a:ext cx="378445" cy="175205"/>
            </a:xfrm>
            <a:prstGeom prst="rect">
              <a:avLst/>
            </a:prstGeom>
            <a:solidFill>
              <a:srgbClr val="111111"/>
            </a:solidFill>
          </p:spPr>
          <p:txBody>
            <a:bodyPr wrap="square" lIns="0" tIns="0" rIns="0" bIns="0" rtlCol="0">
              <a:spAutoFit/>
            </a:bodyPr>
            <a:lstStyle>
              <a:defPPr>
                <a:defRPr lang="en-US"/>
              </a:defPPr>
              <a:lvl1pPr>
                <a:defRPr sz="1500">
                  <a:solidFill>
                    <a:schemeClr val="bg1"/>
                  </a:solidFill>
                  <a:latin typeface="Segoe UI Light" pitchFamily="34" charset="0"/>
                </a:defRPr>
              </a:lvl1pPr>
            </a:lstStyle>
            <a:p>
              <a:r>
                <a:rPr lang="en-US" sz="533" dirty="0">
                  <a:solidFill>
                    <a:prstClr val="white">
                      <a:alpha val="99000"/>
                    </a:prstClr>
                  </a:solidFill>
                  <a:latin typeface="Segoe UI"/>
                </a:rPr>
                <a:t>Today</a:t>
              </a:r>
            </a:p>
            <a:p>
              <a:r>
                <a:rPr lang="en-US" sz="267" dirty="0">
                  <a:solidFill>
                    <a:prstClr val="white">
                      <a:alpha val="99000"/>
                    </a:prstClr>
                  </a:solidFill>
                  <a:latin typeface="Segoe UI"/>
                </a:rPr>
                <a:t>54/43 </a:t>
              </a:r>
              <a:br>
                <a:rPr lang="en-US" sz="267" dirty="0">
                  <a:solidFill>
                    <a:prstClr val="white">
                      <a:alpha val="99000"/>
                    </a:prstClr>
                  </a:solidFill>
                  <a:latin typeface="Segoe UI"/>
                </a:rPr>
              </a:br>
              <a:r>
                <a:rPr lang="en-US" sz="267" dirty="0">
                  <a:solidFill>
                    <a:prstClr val="white">
                      <a:alpha val="99000"/>
                    </a:prstClr>
                  </a:solidFill>
                  <a:latin typeface="Segoe UI"/>
                </a:rPr>
                <a:t>Mostly Sunny</a:t>
              </a:r>
              <a:endParaRPr lang="en-US" sz="133" dirty="0">
                <a:solidFill>
                  <a:prstClr val="white">
                    <a:alpha val="99000"/>
                  </a:prstClr>
                </a:solidFill>
                <a:latin typeface="Segoe UI"/>
              </a:endParaRPr>
            </a:p>
          </p:txBody>
        </p:sp>
        <p:sp>
          <p:nvSpPr>
            <p:cNvPr id="72" name="TextBox 71"/>
            <p:cNvSpPr txBox="1"/>
            <p:nvPr/>
          </p:nvSpPr>
          <p:spPr>
            <a:xfrm>
              <a:off x="11532958" y="5408320"/>
              <a:ext cx="895989" cy="87500"/>
            </a:xfrm>
            <a:prstGeom prst="rect">
              <a:avLst/>
            </a:prstGeom>
            <a:solidFill>
              <a:srgbClr val="111111"/>
            </a:solidFill>
          </p:spPr>
          <p:txBody>
            <a:bodyPr wrap="square" lIns="0" tIns="0" rIns="0" bIns="0" rtlCol="0">
              <a:spAutoFit/>
            </a:bodyPr>
            <a:lstStyle>
              <a:defPPr>
                <a:defRPr lang="en-US"/>
              </a:defPPr>
              <a:lvl1pPr>
                <a:defRPr sz="1500">
                  <a:solidFill>
                    <a:schemeClr val="bg1"/>
                  </a:solidFill>
                  <a:latin typeface="Segoe UI Light" pitchFamily="34" charset="0"/>
                </a:defRPr>
              </a:lvl1pPr>
            </a:lstStyle>
            <a:p>
              <a:r>
                <a:rPr lang="en-US" sz="533" dirty="0">
                  <a:solidFill>
                    <a:prstClr val="white">
                      <a:alpha val="99000"/>
                    </a:prstClr>
                  </a:solidFill>
                  <a:latin typeface="Segoe UI"/>
                </a:rPr>
                <a:t>Attractions</a:t>
              </a:r>
              <a:endParaRPr lang="en-US" sz="267" dirty="0">
                <a:solidFill>
                  <a:prstClr val="white">
                    <a:alpha val="99000"/>
                  </a:prstClr>
                </a:solidFill>
                <a:latin typeface="Segoe UI"/>
              </a:endParaRPr>
            </a:p>
          </p:txBody>
        </p:sp>
        <p:pic>
          <p:nvPicPr>
            <p:cNvPr id="1047" name="Picture 23"/>
            <p:cNvPicPr>
              <a:picLocks noChangeAspect="1" noChangeArrowheads="1"/>
            </p:cNvPicPr>
            <p:nvPr/>
          </p:nvPicPr>
          <p:blipFill rotWithShape="1">
            <a:blip r:embed="rId16" cstate="email">
              <a:extLst>
                <a:ext uri="{28A0092B-C50C-407E-A947-70E740481C1C}">
                  <a14:useLocalDpi xmlns:a14="http://schemas.microsoft.com/office/drawing/2010/main" val="0"/>
                </a:ext>
              </a:extLst>
            </a:blip>
            <a:srcRect/>
            <a:stretch/>
          </p:blipFill>
          <p:spPr bwMode="auto">
            <a:xfrm>
              <a:off x="11532957" y="5557635"/>
              <a:ext cx="1154597" cy="1498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2" name="Group 11"/>
          <p:cNvGrpSpPr/>
          <p:nvPr/>
        </p:nvGrpSpPr>
        <p:grpSpPr>
          <a:xfrm>
            <a:off x="8382640" y="2433421"/>
            <a:ext cx="3548540" cy="1999730"/>
            <a:chOff x="8946485" y="2595372"/>
            <a:chExt cx="3787944" cy="2133600"/>
          </a:xfrm>
        </p:grpSpPr>
        <p:pic>
          <p:nvPicPr>
            <p:cNvPr id="33" name="Picture 3"/>
            <p:cNvPicPr>
              <a:picLocks noChangeAspect="1" noChangeArrowheads="1"/>
            </p:cNvPicPr>
            <p:nvPr/>
          </p:nvPicPr>
          <p:blipFill rotWithShape="1">
            <a:blip r:embed="rId17" cstate="email">
              <a:extLst>
                <a:ext uri="{28A0092B-C50C-407E-A947-70E740481C1C}">
                  <a14:useLocalDpi xmlns:a14="http://schemas.microsoft.com/office/drawing/2010/main" val="0"/>
                </a:ext>
              </a:extLst>
            </a:blip>
            <a:srcRect/>
            <a:stretch/>
          </p:blipFill>
          <p:spPr bwMode="auto">
            <a:xfrm>
              <a:off x="8946485" y="2595372"/>
              <a:ext cx="3787944"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3"/>
            <p:cNvPicPr>
              <a:picLocks noChangeAspect="1" noChangeArrowheads="1"/>
            </p:cNvPicPr>
            <p:nvPr/>
          </p:nvPicPr>
          <p:blipFill rotWithShape="1">
            <a:blip r:embed="rId18" cstate="email">
              <a:extLst>
                <a:ext uri="{28A0092B-C50C-407E-A947-70E740481C1C}">
                  <a14:useLocalDpi xmlns:a14="http://schemas.microsoft.com/office/drawing/2010/main" val="0"/>
                </a:ext>
              </a:extLst>
            </a:blip>
            <a:srcRect/>
            <a:stretch/>
          </p:blipFill>
          <p:spPr bwMode="auto">
            <a:xfrm>
              <a:off x="9221256" y="2595372"/>
              <a:ext cx="1563805"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 name="TextBox 48"/>
            <p:cNvSpPr txBox="1"/>
            <p:nvPr/>
          </p:nvSpPr>
          <p:spPr>
            <a:xfrm>
              <a:off x="9211731" y="2722721"/>
              <a:ext cx="1722969" cy="218853"/>
            </a:xfrm>
            <a:prstGeom prst="rect">
              <a:avLst/>
            </a:prstGeom>
            <a:solidFill>
              <a:srgbClr val="111111"/>
            </a:solidFill>
          </p:spPr>
          <p:txBody>
            <a:bodyPr wrap="square" lIns="0" tIns="0" rIns="0" bIns="0" rtlCol="0">
              <a:spAutoFit/>
            </a:bodyPr>
            <a:lstStyle>
              <a:defPPr>
                <a:defRPr lang="en-US"/>
              </a:defPPr>
              <a:lvl1pPr>
                <a:defRPr sz="1600">
                  <a:solidFill>
                    <a:schemeClr val="bg1"/>
                  </a:solidFill>
                  <a:latin typeface="Segoe UI Light" pitchFamily="34" charset="0"/>
                </a:defRPr>
              </a:lvl1pPr>
            </a:lstStyle>
            <a:p>
              <a:r>
                <a:rPr lang="en-US" sz="1333" dirty="0">
                  <a:solidFill>
                    <a:prstClr val="white">
                      <a:alpha val="99000"/>
                    </a:prstClr>
                  </a:solidFill>
                </a:rPr>
                <a:t> My Trips                  </a:t>
              </a:r>
            </a:p>
          </p:txBody>
        </p:sp>
        <p:pic>
          <p:nvPicPr>
            <p:cNvPr id="74" name="Picture 12" descr="http://www.bing.com/caption/image/?bid=MQU8lnaFTbrigw&amp;bn=TRAVELPLACES_ORIGINAL"/>
            <p:cNvPicPr>
              <a:picLocks noChangeAspect="1" noChangeArrowheads="1"/>
            </p:cNvPicPr>
            <p:nvPr/>
          </p:nvPicPr>
          <p:blipFill rotWithShape="1">
            <a:blip r:embed="rId19" cstate="email">
              <a:extLst>
                <a:ext uri="{28A0092B-C50C-407E-A947-70E740481C1C}">
                  <a14:useLocalDpi xmlns:a14="http://schemas.microsoft.com/office/drawing/2010/main" val="0"/>
                </a:ext>
              </a:extLst>
            </a:blip>
            <a:srcRect/>
            <a:stretch/>
          </p:blipFill>
          <p:spPr bwMode="auto">
            <a:xfrm>
              <a:off x="9258716" y="3372881"/>
              <a:ext cx="320144" cy="3247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1" name="Group 60"/>
          <p:cNvGrpSpPr/>
          <p:nvPr/>
        </p:nvGrpSpPr>
        <p:grpSpPr>
          <a:xfrm>
            <a:off x="1077758" y="2433421"/>
            <a:ext cx="3548541" cy="1999730"/>
            <a:chOff x="1148764" y="2595372"/>
            <a:chExt cx="3787945" cy="2133600"/>
          </a:xfrm>
        </p:grpSpPr>
        <p:grpSp>
          <p:nvGrpSpPr>
            <p:cNvPr id="10" name="Group 9"/>
            <p:cNvGrpSpPr/>
            <p:nvPr/>
          </p:nvGrpSpPr>
          <p:grpSpPr>
            <a:xfrm>
              <a:off x="1148764" y="2595372"/>
              <a:ext cx="3787944" cy="2133600"/>
              <a:chOff x="1148764" y="2595372"/>
              <a:chExt cx="3787944" cy="2133600"/>
            </a:xfrm>
          </p:grpSpPr>
          <p:pic>
            <p:nvPicPr>
              <p:cNvPr id="18" name="Picture 3"/>
              <p:cNvPicPr>
                <a:picLocks noChangeAspect="1" noChangeArrowheads="1"/>
              </p:cNvPicPr>
              <p:nvPr/>
            </p:nvPicPr>
            <p:blipFill rotWithShape="1">
              <a:blip r:embed="rId17" cstate="email">
                <a:extLst>
                  <a:ext uri="{28A0092B-C50C-407E-A947-70E740481C1C}">
                    <a14:useLocalDpi xmlns:a14="http://schemas.microsoft.com/office/drawing/2010/main" val="0"/>
                  </a:ext>
                </a:extLst>
              </a:blip>
              <a:srcRect/>
              <a:stretch/>
            </p:blipFill>
            <p:spPr bwMode="auto">
              <a:xfrm>
                <a:off x="1148764" y="2595372"/>
                <a:ext cx="3787944"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TextBox 46"/>
              <p:cNvSpPr txBox="1"/>
              <p:nvPr/>
            </p:nvSpPr>
            <p:spPr>
              <a:xfrm>
                <a:off x="1471627" y="2722721"/>
                <a:ext cx="1750302" cy="218853"/>
              </a:xfrm>
              <a:prstGeom prst="rect">
                <a:avLst/>
              </a:prstGeom>
              <a:solidFill>
                <a:srgbClr val="111111"/>
              </a:solidFill>
            </p:spPr>
            <p:txBody>
              <a:bodyPr wrap="none" lIns="0" tIns="0" rIns="0" bIns="0" rtlCol="0">
                <a:spAutoFit/>
              </a:bodyPr>
              <a:lstStyle>
                <a:defPPr>
                  <a:defRPr lang="en-US"/>
                </a:defPPr>
                <a:lvl1pPr>
                  <a:defRPr sz="1500">
                    <a:solidFill>
                      <a:schemeClr val="bg1"/>
                    </a:solidFill>
                    <a:latin typeface="Segoe UI Light" pitchFamily="34" charset="0"/>
                  </a:defRPr>
                </a:lvl1pPr>
              </a:lstStyle>
              <a:p>
                <a:r>
                  <a:rPr lang="en-US" sz="1333" dirty="0">
                    <a:solidFill>
                      <a:prstClr val="white">
                        <a:alpha val="99000"/>
                      </a:prstClr>
                    </a:solidFill>
                  </a:rPr>
                  <a:t>Featured Destinations  </a:t>
                </a:r>
              </a:p>
            </p:txBody>
          </p:sp>
          <p:pic>
            <p:nvPicPr>
              <p:cNvPr id="24" name="Picture 2" descr="Girona, Spain"/>
              <p:cNvPicPr>
                <a:picLocks noChangeAspect="1" noChangeArrowheads="1"/>
              </p:cNvPicPr>
              <p:nvPr/>
            </p:nvPicPr>
            <p:blipFill rotWithShape="1">
              <a:blip r:embed="rId20" cstate="email">
                <a:extLst>
                  <a:ext uri="{28A0092B-C50C-407E-A947-70E740481C1C}">
                    <a14:useLocalDpi xmlns:a14="http://schemas.microsoft.com/office/drawing/2010/main" val="0"/>
                  </a:ext>
                </a:extLst>
              </a:blip>
              <a:srcRect/>
              <a:stretch/>
            </p:blipFill>
            <p:spPr bwMode="auto">
              <a:xfrm>
                <a:off x="3037153" y="3370836"/>
                <a:ext cx="320040" cy="317241"/>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1479342" y="2938878"/>
                <a:ext cx="1350098" cy="131353"/>
              </a:xfrm>
              <a:prstGeom prst="rect">
                <a:avLst/>
              </a:prstGeom>
              <a:solidFill>
                <a:srgbClr val="111111"/>
              </a:solidFill>
            </p:spPr>
            <p:txBody>
              <a:bodyPr wrap="none" lIns="0" tIns="0" rIns="0" bIns="0" rtlCol="0">
                <a:spAutoFit/>
              </a:bodyPr>
              <a:lstStyle>
                <a:defPPr>
                  <a:defRPr lang="en-US"/>
                </a:defPPr>
                <a:lvl1pPr>
                  <a:defRPr sz="1500">
                    <a:solidFill>
                      <a:schemeClr val="bg1"/>
                    </a:solidFill>
                    <a:latin typeface="Segoe UI Light" pitchFamily="34" charset="0"/>
                  </a:defRPr>
                </a:lvl1pPr>
              </a:lstStyle>
              <a:p>
                <a:r>
                  <a:rPr lang="en-US" sz="800" dirty="0">
                    <a:solidFill>
                      <a:prstClr val="white">
                        <a:alpha val="99000"/>
                      </a:prstClr>
                    </a:solidFill>
                    <a:latin typeface="Segoe UI"/>
                  </a:rPr>
                  <a:t>Top Destinations for 2012   </a:t>
                </a:r>
              </a:p>
            </p:txBody>
          </p:sp>
          <p:sp>
            <p:nvSpPr>
              <p:cNvPr id="40" name="TextBox 39"/>
              <p:cNvSpPr txBox="1"/>
              <p:nvPr/>
            </p:nvSpPr>
            <p:spPr>
              <a:xfrm>
                <a:off x="3388584" y="3372879"/>
                <a:ext cx="980489" cy="87500"/>
              </a:xfrm>
              <a:prstGeom prst="rect">
                <a:avLst/>
              </a:prstGeom>
              <a:solidFill>
                <a:srgbClr val="111111"/>
              </a:solidFill>
            </p:spPr>
            <p:txBody>
              <a:bodyPr wrap="none" lIns="0" tIns="0" rIns="0" bIns="0" rtlCol="0">
                <a:spAutoFit/>
              </a:bodyPr>
              <a:lstStyle>
                <a:defPPr>
                  <a:defRPr lang="en-US"/>
                </a:defPPr>
                <a:lvl1pPr>
                  <a:defRPr sz="1500">
                    <a:solidFill>
                      <a:schemeClr val="bg1"/>
                    </a:solidFill>
                    <a:latin typeface="Segoe UI Light" pitchFamily="34" charset="0"/>
                  </a:defRPr>
                </a:lvl1pPr>
              </a:lstStyle>
              <a:p>
                <a:r>
                  <a:rPr lang="en-US" sz="533" dirty="0">
                    <a:solidFill>
                      <a:prstClr val="white"/>
                    </a:solidFill>
                    <a:latin typeface="Segoe UI"/>
                  </a:rPr>
                  <a:t>Barcelona, Spain                      </a:t>
                </a:r>
              </a:p>
            </p:txBody>
          </p:sp>
        </p:grpSp>
        <p:pic>
          <p:nvPicPr>
            <p:cNvPr id="83" name="Picture 3"/>
            <p:cNvPicPr>
              <a:picLocks noChangeAspect="1" noChangeArrowheads="1"/>
            </p:cNvPicPr>
            <p:nvPr/>
          </p:nvPicPr>
          <p:blipFill rotWithShape="1">
            <a:blip r:embed="rId21" cstate="email">
              <a:extLst>
                <a:ext uri="{28A0092B-C50C-407E-A947-70E740481C1C}">
                  <a14:useLocalDpi xmlns:a14="http://schemas.microsoft.com/office/drawing/2010/main" val="0"/>
                </a:ext>
              </a:extLst>
            </a:blip>
            <a:srcRect/>
            <a:stretch/>
          </p:blipFill>
          <p:spPr bwMode="auto">
            <a:xfrm>
              <a:off x="4552717" y="2928640"/>
              <a:ext cx="383992" cy="1800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63" name="Elbow Connector 62"/>
          <p:cNvCxnSpPr/>
          <p:nvPr/>
        </p:nvCxnSpPr>
        <p:spPr>
          <a:xfrm rot="16200000" flipH="1">
            <a:off x="1828862" y="1377825"/>
            <a:ext cx="1863819" cy="288939"/>
          </a:xfrm>
          <a:prstGeom prst="bentConnector3">
            <a:avLst>
              <a:gd name="adj1" fmla="val -1848"/>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99" name="Elbow Connector 98"/>
          <p:cNvCxnSpPr/>
          <p:nvPr/>
        </p:nvCxnSpPr>
        <p:spPr>
          <a:xfrm>
            <a:off x="4558712" y="554317"/>
            <a:ext cx="550680" cy="1901519"/>
          </a:xfrm>
          <a:prstGeom prst="bentConnector2">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a:off x="2996703" y="3272023"/>
            <a:ext cx="0" cy="1451086"/>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H="1">
            <a:off x="5358577" y="3008475"/>
            <a:ext cx="22728" cy="1714634"/>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a:off x="8825093" y="3302801"/>
            <a:ext cx="0" cy="1420308"/>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5828360" y="464193"/>
            <a:ext cx="851195" cy="143565"/>
          </a:xfrm>
          <a:prstGeom prst="rect">
            <a:avLst/>
          </a:prstGeom>
          <a:solidFill>
            <a:srgbClr val="111111"/>
          </a:solidFill>
        </p:spPr>
        <p:txBody>
          <a:bodyPr wrap="none" lIns="0" tIns="0" rIns="0" bIns="0" rtlCol="0">
            <a:spAutoFit/>
          </a:bodyPr>
          <a:lstStyle>
            <a:defPPr>
              <a:defRPr lang="en-US"/>
            </a:defPPr>
            <a:lvl1pPr>
              <a:defRPr sz="800">
                <a:solidFill>
                  <a:schemeClr val="bg1"/>
                </a:solidFill>
                <a:latin typeface="+mj-lt"/>
              </a:defRPr>
            </a:lvl1pPr>
          </a:lstStyle>
          <a:p>
            <a:r>
              <a:rPr lang="en-US" sz="933" dirty="0">
                <a:solidFill>
                  <a:prstClr val="white">
                    <a:alpha val="99000"/>
                  </a:prstClr>
                </a:solidFill>
              </a:rPr>
              <a:t>My Trips                </a:t>
            </a:r>
          </a:p>
        </p:txBody>
      </p:sp>
      <p:pic>
        <p:nvPicPr>
          <p:cNvPr id="4099" name="Picture 3"/>
          <p:cNvPicPr>
            <a:picLocks noChangeAspect="1" noChangeArrowheads="1"/>
          </p:cNvPicPr>
          <p:nvPr/>
        </p:nvPicPr>
        <p:blipFill>
          <a:blip r:embed="rId22" cstate="email">
            <a:extLst>
              <a:ext uri="{28A0092B-C50C-407E-A947-70E740481C1C}">
                <a14:useLocalDpi xmlns:a14="http://schemas.microsoft.com/office/drawing/2010/main" val="0"/>
              </a:ext>
            </a:extLst>
          </a:blip>
          <a:srcRect/>
          <a:stretch>
            <a:fillRect/>
          </a:stretch>
        </p:blipFill>
        <p:spPr bwMode="auto">
          <a:xfrm>
            <a:off x="7926555" y="141000"/>
            <a:ext cx="2342149" cy="2000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5" name="TextBox 84"/>
          <p:cNvSpPr txBox="1"/>
          <p:nvPr/>
        </p:nvSpPr>
        <p:spPr>
          <a:xfrm>
            <a:off x="8045268" y="446819"/>
            <a:ext cx="686085" cy="143565"/>
          </a:xfrm>
          <a:prstGeom prst="rect">
            <a:avLst/>
          </a:prstGeom>
          <a:solidFill>
            <a:srgbClr val="111111"/>
          </a:solidFill>
        </p:spPr>
        <p:txBody>
          <a:bodyPr wrap="none" lIns="0" tIns="0" rIns="0" bIns="0" rtlCol="0">
            <a:spAutoFit/>
          </a:bodyPr>
          <a:lstStyle>
            <a:defPPr>
              <a:defRPr lang="en-US"/>
            </a:defPPr>
            <a:lvl1pPr>
              <a:defRPr sz="800">
                <a:solidFill>
                  <a:schemeClr val="bg1"/>
                </a:solidFill>
                <a:latin typeface="+mj-lt"/>
              </a:defRPr>
            </a:lvl1pPr>
          </a:lstStyle>
          <a:p>
            <a:r>
              <a:rPr lang="en-US" sz="933" dirty="0">
                <a:solidFill>
                  <a:prstClr val="white">
                    <a:alpha val="99000"/>
                  </a:prstClr>
                </a:solidFill>
              </a:rPr>
              <a:t>City Guide       </a:t>
            </a:r>
          </a:p>
        </p:txBody>
      </p:sp>
      <p:cxnSp>
        <p:nvCxnSpPr>
          <p:cNvPr id="103" name="Elbow Connector 102"/>
          <p:cNvCxnSpPr/>
          <p:nvPr/>
        </p:nvCxnSpPr>
        <p:spPr>
          <a:xfrm>
            <a:off x="6306749" y="542416"/>
            <a:ext cx="2346465" cy="1877411"/>
          </a:xfrm>
          <a:prstGeom prst="bentConnector3">
            <a:avLst>
              <a:gd name="adj1" fmla="val 100040"/>
            </a:avLst>
          </a:prstGeom>
          <a:ln w="762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10305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3986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stretch>
            <a:fillRect/>
          </a:stretch>
        </p:blipFill>
        <p:spPr>
          <a:xfrm>
            <a:off x="339899" y="1036214"/>
            <a:ext cx="3553720" cy="2944511"/>
          </a:xfrm>
          <a:prstGeom prst="rect">
            <a:avLst/>
          </a:prstGeom>
          <a:noFill/>
        </p:spPr>
      </p:pic>
      <p:sp>
        <p:nvSpPr>
          <p:cNvPr id="9" name="Rounded Rectangle 8"/>
          <p:cNvSpPr/>
          <p:nvPr/>
        </p:nvSpPr>
        <p:spPr>
          <a:xfrm>
            <a:off x="0" y="4714513"/>
            <a:ext cx="12192000" cy="1409699"/>
          </a:xfrm>
          <a:prstGeom prst="roundRect">
            <a:avLst>
              <a:gd name="adj" fmla="val 0"/>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339899" y="4821885"/>
            <a:ext cx="10058400" cy="1154545"/>
          </a:xfrm>
          <a:prstGeom prst="rect">
            <a:avLst/>
          </a:prstGeom>
        </p:spPr>
        <p:txBody>
          <a:bodyPr vert="horz" lIns="91440" tIns="45720" rIns="91440" bIns="45720" rtlCol="0" anchor="b" anchorCtr="0">
            <a:normAutofit fontScale="92500"/>
          </a:bodyPr>
          <a:lstStyle>
            <a:lvl1pPr algn="l" defTabSz="914400" rtl="0" eaLnBrk="1" latinLnBrk="0" hangingPunct="1">
              <a:lnSpc>
                <a:spcPct val="85000"/>
              </a:lnSpc>
              <a:spcBef>
                <a:spcPct val="0"/>
              </a:spcBef>
              <a:buNone/>
              <a:defRPr sz="8000" b="0" kern="1200" spc="-50" baseline="0">
                <a:solidFill>
                  <a:schemeClr val="tx1">
                    <a:lumMod val="85000"/>
                    <a:lumOff val="15000"/>
                  </a:schemeClr>
                </a:solidFill>
                <a:latin typeface="Segoe UI Light" panose="020B0502040204020203" pitchFamily="34" charset="0"/>
                <a:ea typeface="+mj-ea"/>
                <a:cs typeface="Segoe UI Light" panose="020B0502040204020203" pitchFamily="34" charset="0"/>
              </a:defRPr>
            </a:lvl1pPr>
          </a:lstStyle>
          <a:p>
            <a:r>
              <a:rPr lang="en-US" dirty="0" smtClean="0">
                <a:solidFill>
                  <a:schemeClr val="bg1"/>
                </a:solidFill>
              </a:rPr>
              <a:t>appstudio.windows.com</a:t>
            </a:r>
            <a:endParaRPr lang="en-US" dirty="0">
              <a:solidFill>
                <a:schemeClr val="bg1"/>
              </a:solidFill>
            </a:endParaRPr>
          </a:p>
        </p:txBody>
      </p:sp>
      <p:sp>
        <p:nvSpPr>
          <p:cNvPr id="8" name="Title 1"/>
          <p:cNvSpPr txBox="1">
            <a:spLocks/>
          </p:cNvSpPr>
          <p:nvPr/>
        </p:nvSpPr>
        <p:spPr>
          <a:xfrm>
            <a:off x="4586628" y="2027063"/>
            <a:ext cx="4420894" cy="1154545"/>
          </a:xfrm>
          <a:prstGeom prst="rect">
            <a:avLst/>
          </a:prstGeom>
        </p:spPr>
        <p:txBody>
          <a:bodyPr vert="horz" lIns="91440" tIns="45720" rIns="91440" bIns="45720" rtlCol="0" anchor="b" anchorCtr="0">
            <a:normAutofit/>
          </a:bodyPr>
          <a:lstStyle>
            <a:lvl1pPr algn="l" defTabSz="914400" rtl="0" eaLnBrk="1" latinLnBrk="0" hangingPunct="1">
              <a:lnSpc>
                <a:spcPct val="85000"/>
              </a:lnSpc>
              <a:spcBef>
                <a:spcPct val="0"/>
              </a:spcBef>
              <a:buNone/>
              <a:defRPr sz="8000" b="0" kern="1200" spc="-50" baseline="0">
                <a:solidFill>
                  <a:schemeClr val="tx1">
                    <a:lumMod val="85000"/>
                    <a:lumOff val="15000"/>
                  </a:schemeClr>
                </a:solidFill>
                <a:latin typeface="Segoe UI Light" panose="020B0502040204020203" pitchFamily="34" charset="0"/>
                <a:ea typeface="+mj-ea"/>
                <a:cs typeface="Segoe UI Light" panose="020B0502040204020203" pitchFamily="34" charset="0"/>
              </a:defRPr>
            </a:lvl1pPr>
          </a:lstStyle>
          <a:p>
            <a:r>
              <a:rPr lang="en-US" b="1" dirty="0" smtClean="0">
                <a:solidFill>
                  <a:schemeClr val="bg1"/>
                </a:solidFill>
              </a:rPr>
              <a:t>DEMO</a:t>
            </a:r>
            <a:endParaRPr lang="en-US" b="1" dirty="0">
              <a:solidFill>
                <a:schemeClr val="bg1"/>
              </a:solidFill>
            </a:endParaRPr>
          </a:p>
        </p:txBody>
      </p:sp>
    </p:spTree>
    <p:extLst>
      <p:ext uri="{BB962C8B-B14F-4D97-AF65-F5344CB8AC3E}">
        <p14:creationId xmlns:p14="http://schemas.microsoft.com/office/powerpoint/2010/main" val="39044034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phone</a:t>
            </a:r>
            <a:endParaRPr lang="en-US" dirty="0"/>
          </a:p>
        </p:txBody>
      </p:sp>
      <p:sp>
        <p:nvSpPr>
          <p:cNvPr id="3" name="Text Placeholder 2"/>
          <p:cNvSpPr>
            <a:spLocks noGrp="1"/>
          </p:cNvSpPr>
          <p:nvPr>
            <p:ph type="body" idx="1"/>
          </p:nvPr>
        </p:nvSpPr>
        <p:spPr/>
        <p:txBody>
          <a:bodyPr>
            <a:normAutofit lnSpcReduction="10000"/>
          </a:bodyPr>
          <a:lstStyle/>
          <a:p>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0224" b="11296"/>
          <a:stretch/>
        </p:blipFill>
        <p:spPr>
          <a:xfrm rot="5104743">
            <a:off x="613149" y="2880067"/>
            <a:ext cx="2824461" cy="1385401"/>
          </a:xfrm>
          <a:prstGeom prst="rect">
            <a:avLst/>
          </a:prstGeom>
        </p:spPr>
      </p:pic>
    </p:spTree>
    <p:extLst>
      <p:ext uri="{BB962C8B-B14F-4D97-AF65-F5344CB8AC3E}">
        <p14:creationId xmlns:p14="http://schemas.microsoft.com/office/powerpoint/2010/main" val="2513676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tablet/desktop</a:t>
            </a:r>
            <a:endParaRPr lang="en-US" dirty="0"/>
          </a:p>
        </p:txBody>
      </p:sp>
      <p:sp>
        <p:nvSpPr>
          <p:cNvPr id="3" name="Text Placeholder 2"/>
          <p:cNvSpPr>
            <a:spLocks noGrp="1"/>
          </p:cNvSpPr>
          <p:nvPr>
            <p:ph type="body" idx="1"/>
          </p:nvPr>
        </p:nvSpPr>
        <p:spPr/>
        <p:txBody>
          <a:bodyPr>
            <a:normAutofit lnSpcReduction="10000"/>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5152" y="1678614"/>
            <a:ext cx="2641202" cy="221319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4680" y="581891"/>
            <a:ext cx="3468732" cy="3575484"/>
          </a:xfrm>
          <a:prstGeom prst="rect">
            <a:avLst/>
          </a:prstGeom>
        </p:spPr>
      </p:pic>
      <p:pic>
        <p:nvPicPr>
          <p:cNvPr id="7" name="Picture 6"/>
          <p:cNvPicPr>
            <a:picLocks noChangeAspect="1"/>
          </p:cNvPicPr>
          <p:nvPr/>
        </p:nvPicPr>
        <p:blipFill>
          <a:blip r:embed="rId4"/>
          <a:stretch>
            <a:fillRect/>
          </a:stretch>
        </p:blipFill>
        <p:spPr>
          <a:xfrm>
            <a:off x="7230318" y="2369633"/>
            <a:ext cx="2421434" cy="1602591"/>
          </a:xfrm>
          <a:prstGeom prst="rect">
            <a:avLst/>
          </a:prstGeom>
        </p:spPr>
      </p:pic>
    </p:spTree>
    <p:extLst>
      <p:ext uri="{BB962C8B-B14F-4D97-AF65-F5344CB8AC3E}">
        <p14:creationId xmlns:p14="http://schemas.microsoft.com/office/powerpoint/2010/main" val="28151158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10167"/>
          <a:stretch/>
        </p:blipFill>
        <p:spPr>
          <a:xfrm>
            <a:off x="0" y="1"/>
            <a:ext cx="12192000" cy="6845300"/>
          </a:xfrm>
          <a:prstGeom prst="rect">
            <a:avLst/>
          </a:prstGeom>
        </p:spPr>
      </p:pic>
      <p:sp>
        <p:nvSpPr>
          <p:cNvPr id="5" name="Rounded Rectangle 4"/>
          <p:cNvSpPr/>
          <p:nvPr/>
        </p:nvSpPr>
        <p:spPr>
          <a:xfrm>
            <a:off x="0" y="4793673"/>
            <a:ext cx="12192000" cy="1302328"/>
          </a:xfrm>
          <a:prstGeom prst="roundRect">
            <a:avLst>
              <a:gd name="adj" fmla="val 0"/>
            </a:avLst>
          </a:prstGeom>
          <a:solidFill>
            <a:srgbClr val="E2EAD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app opportunity</a:t>
            </a:r>
            <a:endParaRPr lang="en-US" dirty="0"/>
          </a:p>
        </p:txBody>
      </p:sp>
    </p:spTree>
    <p:extLst>
      <p:ext uri="{BB962C8B-B14F-4D97-AF65-F5344CB8AC3E}">
        <p14:creationId xmlns:p14="http://schemas.microsoft.com/office/powerpoint/2010/main" val="33661100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Universal Apps</a:t>
            </a:r>
            <a:endParaRPr lang="en-US" dirty="0"/>
          </a:p>
        </p:txBody>
      </p:sp>
      <p:sp>
        <p:nvSpPr>
          <p:cNvPr id="3" name="Text Placeholder 2"/>
          <p:cNvSpPr>
            <a:spLocks noGrp="1"/>
          </p:cNvSpPr>
          <p:nvPr>
            <p:ph type="body" idx="1"/>
          </p:nvPr>
        </p:nvSpPr>
        <p:spPr/>
        <p:txBody>
          <a:bodyPr>
            <a:normAutofit lnSpcReduction="10000"/>
          </a:bodyPr>
          <a:lstStyle/>
          <a:p>
            <a:endParaRPr lang="en-US"/>
          </a:p>
        </p:txBody>
      </p:sp>
      <p:pic>
        <p:nvPicPr>
          <p:cNvPr id="4" name="Picture 3"/>
          <p:cNvPicPr>
            <a:picLocks noChangeAspect="1"/>
          </p:cNvPicPr>
          <p:nvPr/>
        </p:nvPicPr>
        <p:blipFill>
          <a:blip r:embed="rId2"/>
          <a:stretch>
            <a:fillRect/>
          </a:stretch>
        </p:blipFill>
        <p:spPr>
          <a:xfrm>
            <a:off x="6978341" y="457185"/>
            <a:ext cx="5076891" cy="4879090"/>
          </a:xfrm>
          <a:prstGeom prst="rect">
            <a:avLst/>
          </a:prstGeom>
        </p:spPr>
      </p:pic>
    </p:spTree>
    <p:extLst>
      <p:ext uri="{BB962C8B-B14F-4D97-AF65-F5344CB8AC3E}">
        <p14:creationId xmlns:p14="http://schemas.microsoft.com/office/powerpoint/2010/main" val="6100766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4833" b="5000"/>
          <a:stretch/>
        </p:blipFill>
        <p:spPr>
          <a:xfrm>
            <a:off x="0" y="-12700"/>
            <a:ext cx="12192000" cy="6870700"/>
          </a:xfrm>
          <a:prstGeom prst="rect">
            <a:avLst/>
          </a:prstGeom>
        </p:spPr>
      </p:pic>
      <p:sp>
        <p:nvSpPr>
          <p:cNvPr id="8" name="Rounded Rectangle 7"/>
          <p:cNvSpPr/>
          <p:nvPr/>
        </p:nvSpPr>
        <p:spPr>
          <a:xfrm>
            <a:off x="0" y="4686300"/>
            <a:ext cx="12192000" cy="1409699"/>
          </a:xfrm>
          <a:prstGeom prst="roundRect">
            <a:avLst>
              <a:gd name="adj" fmla="val 0"/>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solidFill>
                  <a:schemeClr val="bg1"/>
                </a:solidFill>
              </a:rPr>
              <a:t>entry points</a:t>
            </a:r>
            <a:endParaRPr lang="en-US" dirty="0">
              <a:solidFill>
                <a:schemeClr val="bg1"/>
              </a:solidFill>
            </a:endParaRPr>
          </a:p>
        </p:txBody>
      </p:sp>
    </p:spTree>
    <p:extLst>
      <p:ext uri="{BB962C8B-B14F-4D97-AF65-F5344CB8AC3E}">
        <p14:creationId xmlns:p14="http://schemas.microsoft.com/office/powerpoint/2010/main" val="37667279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App Development Entry Points</a:t>
            </a:r>
            <a:endParaRPr lang="en-US" dirty="0"/>
          </a:p>
        </p:txBody>
      </p:sp>
      <p:sp>
        <p:nvSpPr>
          <p:cNvPr id="6" name="Rectangle 5"/>
          <p:cNvSpPr/>
          <p:nvPr/>
        </p:nvSpPr>
        <p:spPr>
          <a:xfrm>
            <a:off x="1097280" y="1867546"/>
            <a:ext cx="294179" cy="95710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smtClean="0">
                <a:latin typeface="Segoe WP Black" panose="020B0A02040504020203" pitchFamily="34" charset="0"/>
              </a:rPr>
              <a:t>EASY</a:t>
            </a:r>
            <a:endParaRPr lang="en-US" sz="1400" dirty="0">
              <a:latin typeface="Segoe WP Black" panose="020B0A02040504020203" pitchFamily="34" charset="0"/>
            </a:endParaRPr>
          </a:p>
        </p:txBody>
      </p:sp>
      <p:sp>
        <p:nvSpPr>
          <p:cNvPr id="9" name="Rectangle 8"/>
          <p:cNvSpPr/>
          <p:nvPr/>
        </p:nvSpPr>
        <p:spPr>
          <a:xfrm>
            <a:off x="3636174" y="1867546"/>
            <a:ext cx="294179" cy="95710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smtClean="0">
                <a:latin typeface="Segoe WP Black" panose="020B0A02040504020203" pitchFamily="34" charset="0"/>
              </a:rPr>
              <a:t>EASY</a:t>
            </a:r>
            <a:endParaRPr lang="en-US" sz="1400" dirty="0">
              <a:latin typeface="Segoe WP Black" panose="020B0A02040504020203" pitchFamily="34" charset="0"/>
            </a:endParaRPr>
          </a:p>
        </p:txBody>
      </p:sp>
      <p:sp>
        <p:nvSpPr>
          <p:cNvPr id="11" name="Rectangle 10"/>
          <p:cNvSpPr/>
          <p:nvPr/>
        </p:nvSpPr>
        <p:spPr>
          <a:xfrm>
            <a:off x="6175069" y="1867546"/>
            <a:ext cx="294179" cy="95710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smtClean="0">
                <a:latin typeface="Segoe WP Black" panose="020B0A02040504020203" pitchFamily="34" charset="0"/>
              </a:rPr>
              <a:t>EASY</a:t>
            </a:r>
            <a:endParaRPr lang="en-US" sz="1400" dirty="0">
              <a:latin typeface="Segoe WP Black" panose="020B0A02040504020203" pitchFamily="34" charset="0"/>
            </a:endParaRPr>
          </a:p>
        </p:txBody>
      </p:sp>
      <p:sp>
        <p:nvSpPr>
          <p:cNvPr id="5" name="Rectangle 4"/>
          <p:cNvSpPr/>
          <p:nvPr/>
        </p:nvSpPr>
        <p:spPr>
          <a:xfrm>
            <a:off x="1097280" y="1867546"/>
            <a:ext cx="2410992" cy="957107"/>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0" rtlCol="0" anchor="t"/>
          <a:lstStyle/>
          <a:p>
            <a:r>
              <a:rPr lang="en-US" sz="1400" dirty="0" smtClean="0">
                <a:solidFill>
                  <a:schemeClr val="tx1"/>
                </a:solidFill>
                <a:latin typeface="Segoe WP Black" panose="020B0A02040504020203" pitchFamily="34" charset="0"/>
              </a:rPr>
              <a:t>APP STUDIO</a:t>
            </a:r>
          </a:p>
          <a:p>
            <a:r>
              <a:rPr lang="en-US" sz="1100" dirty="0" smtClean="0">
                <a:solidFill>
                  <a:schemeClr val="tx1"/>
                </a:solidFill>
                <a:latin typeface="Segoe UI Light" panose="020B0502040204020203" pitchFamily="34" charset="0"/>
                <a:cs typeface="Segoe UI Light" panose="020B0502040204020203" pitchFamily="34" charset="0"/>
              </a:rPr>
              <a:t>Windows Phone, Windows 8</a:t>
            </a:r>
            <a:endParaRPr lang="en-US" sz="1100" dirty="0">
              <a:solidFill>
                <a:schemeClr val="tx1"/>
              </a:solidFill>
              <a:latin typeface="Segoe UI Light" panose="020B0502040204020203" pitchFamily="34" charset="0"/>
              <a:cs typeface="Segoe UI Light" panose="020B0502040204020203" pitchFamily="34" charset="0"/>
            </a:endParaRPr>
          </a:p>
        </p:txBody>
      </p:sp>
      <p:sp>
        <p:nvSpPr>
          <p:cNvPr id="8" name="Rectangle 7"/>
          <p:cNvSpPr/>
          <p:nvPr/>
        </p:nvSpPr>
        <p:spPr>
          <a:xfrm>
            <a:off x="3636174" y="1867546"/>
            <a:ext cx="2410992" cy="957107"/>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0" rtlCol="0" anchor="t"/>
          <a:lstStyle/>
          <a:p>
            <a:r>
              <a:rPr lang="en-US" sz="1400" dirty="0" smtClean="0">
                <a:solidFill>
                  <a:schemeClr val="tx1"/>
                </a:solidFill>
                <a:latin typeface="Segoe WP Black" panose="020B0A02040504020203" pitchFamily="34" charset="0"/>
              </a:rPr>
              <a:t>PROJECT SIENA</a:t>
            </a:r>
          </a:p>
          <a:p>
            <a:r>
              <a:rPr lang="en-US" sz="1100" dirty="0" smtClean="0">
                <a:solidFill>
                  <a:schemeClr val="tx1"/>
                </a:solidFill>
                <a:latin typeface="Segoe UI Light" panose="020B0502040204020203" pitchFamily="34" charset="0"/>
                <a:cs typeface="Segoe UI Light" panose="020B0502040204020203" pitchFamily="34" charset="0"/>
              </a:rPr>
              <a:t>Windows 8</a:t>
            </a:r>
            <a:endParaRPr lang="en-US" sz="1100" dirty="0">
              <a:solidFill>
                <a:schemeClr val="tx1"/>
              </a:solidFill>
              <a:latin typeface="Segoe UI Light" panose="020B0502040204020203" pitchFamily="34" charset="0"/>
              <a:cs typeface="Segoe UI Light" panose="020B0502040204020203" pitchFamily="34" charset="0"/>
            </a:endParaRPr>
          </a:p>
        </p:txBody>
      </p:sp>
      <p:sp>
        <p:nvSpPr>
          <p:cNvPr id="10" name="Rectangle 9"/>
          <p:cNvSpPr/>
          <p:nvPr/>
        </p:nvSpPr>
        <p:spPr>
          <a:xfrm>
            <a:off x="6175069" y="1867546"/>
            <a:ext cx="2410992" cy="957107"/>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0" rtlCol="0" anchor="t"/>
          <a:lstStyle/>
          <a:p>
            <a:r>
              <a:rPr lang="en-US" sz="1400" dirty="0" smtClean="0">
                <a:solidFill>
                  <a:schemeClr val="tx1"/>
                </a:solidFill>
                <a:latin typeface="Segoe WP Black" panose="020B0A02040504020203" pitchFamily="34" charset="0"/>
              </a:rPr>
              <a:t>TOUCH DEVELOP</a:t>
            </a:r>
          </a:p>
          <a:p>
            <a:r>
              <a:rPr lang="en-US" sz="1100" dirty="0" smtClean="0">
                <a:solidFill>
                  <a:schemeClr val="tx1"/>
                </a:solidFill>
                <a:latin typeface="Segoe UI Light" panose="020B0502040204020203" pitchFamily="34" charset="0"/>
                <a:cs typeface="Segoe UI Light" panose="020B0502040204020203" pitchFamily="34" charset="0"/>
              </a:rPr>
              <a:t>Windows Phone, Windows 8, iOS, Android</a:t>
            </a:r>
            <a:endParaRPr lang="en-US" sz="1100" dirty="0">
              <a:solidFill>
                <a:schemeClr val="tx1"/>
              </a:solidFill>
              <a:latin typeface="Segoe UI Light" panose="020B0502040204020203" pitchFamily="34" charset="0"/>
              <a:cs typeface="Segoe UI Light" panose="020B0502040204020203" pitchFamily="34" charset="0"/>
            </a:endParaRPr>
          </a:p>
        </p:txBody>
      </p:sp>
      <p:grpSp>
        <p:nvGrpSpPr>
          <p:cNvPr id="3" name="Group 2"/>
          <p:cNvGrpSpPr/>
          <p:nvPr/>
        </p:nvGrpSpPr>
        <p:grpSpPr>
          <a:xfrm>
            <a:off x="1097280" y="2939507"/>
            <a:ext cx="7488781" cy="2027700"/>
            <a:chOff x="1097280" y="2945603"/>
            <a:chExt cx="7488781" cy="2027700"/>
          </a:xfrm>
        </p:grpSpPr>
        <p:sp>
          <p:nvSpPr>
            <p:cNvPr id="24" name="Rectangle 23"/>
            <p:cNvSpPr/>
            <p:nvPr/>
          </p:nvSpPr>
          <p:spPr>
            <a:xfrm>
              <a:off x="6174903" y="4016195"/>
              <a:ext cx="294179" cy="9571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smtClean="0">
                  <a:latin typeface="Segoe WP Black" panose="020B0A02040504020203" pitchFamily="34" charset="0"/>
                </a:rPr>
                <a:t>HARD</a:t>
              </a:r>
              <a:endParaRPr lang="en-US" sz="1400" dirty="0">
                <a:latin typeface="Segoe WP Black" panose="020B0A02040504020203" pitchFamily="34" charset="0"/>
              </a:endParaRPr>
            </a:p>
          </p:txBody>
        </p:sp>
        <p:sp>
          <p:nvSpPr>
            <p:cNvPr id="23" name="Rectangle 22"/>
            <p:cNvSpPr/>
            <p:nvPr/>
          </p:nvSpPr>
          <p:spPr>
            <a:xfrm>
              <a:off x="3636174" y="4016196"/>
              <a:ext cx="294179" cy="9571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smtClean="0">
                  <a:latin typeface="Segoe WP Black" panose="020B0A02040504020203" pitchFamily="34" charset="0"/>
                </a:rPr>
                <a:t>HARD</a:t>
              </a:r>
              <a:endParaRPr lang="en-US" sz="1400" dirty="0">
                <a:latin typeface="Segoe WP Black" panose="020B0A02040504020203" pitchFamily="34" charset="0"/>
              </a:endParaRPr>
            </a:p>
          </p:txBody>
        </p:sp>
        <p:sp>
          <p:nvSpPr>
            <p:cNvPr id="13" name="Rectangle 12"/>
            <p:cNvSpPr/>
            <p:nvPr/>
          </p:nvSpPr>
          <p:spPr>
            <a:xfrm>
              <a:off x="1097280" y="2945603"/>
              <a:ext cx="294179" cy="9571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smtClean="0">
                  <a:latin typeface="Segoe WP Black" panose="020B0A02040504020203" pitchFamily="34" charset="0"/>
                </a:rPr>
                <a:t>SOSO</a:t>
              </a:r>
              <a:endParaRPr lang="en-US" sz="1400" dirty="0">
                <a:latin typeface="Segoe WP Black" panose="020B0A02040504020203" pitchFamily="34" charset="0"/>
              </a:endParaRPr>
            </a:p>
          </p:txBody>
        </p:sp>
        <p:sp>
          <p:nvSpPr>
            <p:cNvPr id="15" name="Rectangle 14"/>
            <p:cNvSpPr/>
            <p:nvPr/>
          </p:nvSpPr>
          <p:spPr>
            <a:xfrm>
              <a:off x="3636174" y="2945603"/>
              <a:ext cx="294179" cy="9571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smtClean="0">
                  <a:latin typeface="Segoe WP Black" panose="020B0A02040504020203" pitchFamily="34" charset="0"/>
                </a:rPr>
                <a:t>SOSO</a:t>
              </a:r>
              <a:endParaRPr lang="en-US" sz="1400" dirty="0">
                <a:latin typeface="Segoe WP Black" panose="020B0A02040504020203" pitchFamily="34" charset="0"/>
              </a:endParaRPr>
            </a:p>
          </p:txBody>
        </p:sp>
        <p:sp>
          <p:nvSpPr>
            <p:cNvPr id="17" name="Rectangle 16"/>
            <p:cNvSpPr/>
            <p:nvPr/>
          </p:nvSpPr>
          <p:spPr>
            <a:xfrm>
              <a:off x="1097280" y="4016196"/>
              <a:ext cx="294179" cy="9571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smtClean="0">
                  <a:latin typeface="Segoe WP Black" panose="020B0A02040504020203" pitchFamily="34" charset="0"/>
                </a:rPr>
                <a:t>HARD</a:t>
              </a:r>
              <a:endParaRPr lang="en-US" sz="1400" dirty="0">
                <a:latin typeface="Segoe WP Black" panose="020B0A02040504020203" pitchFamily="34" charset="0"/>
              </a:endParaRPr>
            </a:p>
          </p:txBody>
        </p:sp>
        <p:sp>
          <p:nvSpPr>
            <p:cNvPr id="12" name="Rectangle 11"/>
            <p:cNvSpPr/>
            <p:nvPr/>
          </p:nvSpPr>
          <p:spPr>
            <a:xfrm>
              <a:off x="1097280" y="2945603"/>
              <a:ext cx="2410992" cy="957107"/>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0" rtlCol="0" anchor="t"/>
            <a:lstStyle/>
            <a:p>
              <a:r>
                <a:rPr lang="en-US" sz="1400" dirty="0" smtClean="0">
                  <a:solidFill>
                    <a:schemeClr val="tx1"/>
                  </a:solidFill>
                  <a:latin typeface="Segoe WP Black" panose="020B0A02040504020203" pitchFamily="34" charset="0"/>
                </a:rPr>
                <a:t>C#</a:t>
              </a:r>
            </a:p>
            <a:p>
              <a:r>
                <a:rPr lang="en-US" sz="1100" dirty="0">
                  <a:solidFill>
                    <a:schemeClr val="tx1"/>
                  </a:solidFill>
                  <a:latin typeface="Segoe UI Light" panose="020B0502040204020203" pitchFamily="34" charset="0"/>
                  <a:cs typeface="Segoe UI Light" panose="020B0502040204020203" pitchFamily="34" charset="0"/>
                </a:rPr>
                <a:t>Windows Phone, Windows 8, iOS*, Android*</a:t>
              </a:r>
            </a:p>
            <a:p>
              <a:r>
                <a:rPr lang="en-US" sz="800" dirty="0">
                  <a:solidFill>
                    <a:schemeClr val="tx1"/>
                  </a:solidFill>
                  <a:latin typeface="Segoe UI Light" panose="020B0502040204020203" pitchFamily="34" charset="0"/>
                  <a:cs typeface="Segoe UI Light" panose="020B0502040204020203" pitchFamily="34" charset="0"/>
                </a:rPr>
                <a:t/>
              </a:r>
              <a:br>
                <a:rPr lang="en-US" sz="800" dirty="0">
                  <a:solidFill>
                    <a:schemeClr val="tx1"/>
                  </a:solidFill>
                  <a:latin typeface="Segoe UI Light" panose="020B0502040204020203" pitchFamily="34" charset="0"/>
                  <a:cs typeface="Segoe UI Light" panose="020B0502040204020203" pitchFamily="34" charset="0"/>
                </a:rPr>
              </a:br>
              <a:r>
                <a:rPr lang="en-US" sz="800" dirty="0">
                  <a:solidFill>
                    <a:schemeClr val="tx1"/>
                  </a:solidFill>
                  <a:latin typeface="Segoe UI Light" panose="020B0502040204020203" pitchFamily="34" charset="0"/>
                  <a:cs typeface="Segoe UI Light" panose="020B0502040204020203" pitchFamily="34" charset="0"/>
                </a:rPr>
                <a:t>*via </a:t>
              </a:r>
              <a:r>
                <a:rPr lang="en-US" sz="800" dirty="0" err="1">
                  <a:solidFill>
                    <a:schemeClr val="tx1"/>
                  </a:solidFill>
                  <a:latin typeface="Segoe UI Light" panose="020B0502040204020203" pitchFamily="34" charset="0"/>
                  <a:cs typeface="Segoe UI Light" panose="020B0502040204020203" pitchFamily="34" charset="0"/>
                </a:rPr>
                <a:t>Xamarin</a:t>
              </a:r>
              <a:endParaRPr lang="en-US" sz="800" dirty="0">
                <a:solidFill>
                  <a:schemeClr val="tx1"/>
                </a:solidFill>
                <a:latin typeface="Segoe UI Light" panose="020B0502040204020203" pitchFamily="34" charset="0"/>
                <a:cs typeface="Segoe UI Light" panose="020B0502040204020203" pitchFamily="34" charset="0"/>
              </a:endParaRPr>
            </a:p>
          </p:txBody>
        </p:sp>
        <p:sp>
          <p:nvSpPr>
            <p:cNvPr id="14" name="Rectangle 13"/>
            <p:cNvSpPr/>
            <p:nvPr/>
          </p:nvSpPr>
          <p:spPr>
            <a:xfrm>
              <a:off x="3636174" y="2945603"/>
              <a:ext cx="2410992" cy="957107"/>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0" rtlCol="0" anchor="t"/>
            <a:lstStyle/>
            <a:p>
              <a:r>
                <a:rPr lang="en-US" sz="1400" dirty="0" smtClean="0">
                  <a:solidFill>
                    <a:schemeClr val="tx1"/>
                  </a:solidFill>
                  <a:latin typeface="Segoe WP Black" panose="020B0A02040504020203" pitchFamily="34" charset="0"/>
                </a:rPr>
                <a:t>JavaScript</a:t>
              </a:r>
            </a:p>
            <a:p>
              <a:pPr lvl="0"/>
              <a:r>
                <a:rPr lang="en-US" sz="1100" dirty="0">
                  <a:solidFill>
                    <a:schemeClr val="tx1"/>
                  </a:solidFill>
                  <a:latin typeface="Segoe UI Light" panose="020B0502040204020203" pitchFamily="34" charset="0"/>
                  <a:cs typeface="Segoe UI Light" panose="020B0502040204020203" pitchFamily="34" charset="0"/>
                </a:rPr>
                <a:t>Windows Phone*, Windows 8, iOS*, Android*</a:t>
              </a:r>
              <a:endParaRPr lang="en-US" sz="1100" dirty="0">
                <a:solidFill>
                  <a:srgbClr val="000000"/>
                </a:solidFill>
                <a:latin typeface="Segoe UI Light" panose="020B0502040204020203" pitchFamily="34" charset="0"/>
                <a:cs typeface="Segoe UI Light" panose="020B0502040204020203" pitchFamily="34" charset="0"/>
              </a:endParaRPr>
            </a:p>
            <a:p>
              <a:pPr lvl="0"/>
              <a:r>
                <a:rPr lang="en-US" sz="800" dirty="0">
                  <a:solidFill>
                    <a:srgbClr val="000000"/>
                  </a:solidFill>
                  <a:latin typeface="Segoe UI Light" panose="020B0502040204020203" pitchFamily="34" charset="0"/>
                  <a:cs typeface="Segoe UI Light" panose="020B0502040204020203" pitchFamily="34" charset="0"/>
                </a:rPr>
                <a:t/>
              </a:r>
              <a:br>
                <a:rPr lang="en-US" sz="800" dirty="0">
                  <a:solidFill>
                    <a:srgbClr val="000000"/>
                  </a:solidFill>
                  <a:latin typeface="Segoe UI Light" panose="020B0502040204020203" pitchFamily="34" charset="0"/>
                  <a:cs typeface="Segoe UI Light" panose="020B0502040204020203" pitchFamily="34" charset="0"/>
                </a:rPr>
              </a:br>
              <a:r>
                <a:rPr lang="en-US" sz="800" dirty="0">
                  <a:solidFill>
                    <a:srgbClr val="000000"/>
                  </a:solidFill>
                  <a:latin typeface="Segoe UI Light" panose="020B0502040204020203" pitchFamily="34" charset="0"/>
                  <a:cs typeface="Segoe UI Light" panose="020B0502040204020203" pitchFamily="34" charset="0"/>
                </a:rPr>
                <a:t>*via an embedded browser</a:t>
              </a:r>
            </a:p>
          </p:txBody>
        </p:sp>
        <p:sp>
          <p:nvSpPr>
            <p:cNvPr id="16" name="Rectangle 15"/>
            <p:cNvSpPr/>
            <p:nvPr/>
          </p:nvSpPr>
          <p:spPr>
            <a:xfrm>
              <a:off x="1097280" y="4016196"/>
              <a:ext cx="2410992" cy="957107"/>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0" rtlCol="0" anchor="t"/>
            <a:lstStyle/>
            <a:p>
              <a:r>
                <a:rPr lang="en-US" sz="1400" dirty="0" smtClean="0">
                  <a:solidFill>
                    <a:schemeClr val="tx1"/>
                  </a:solidFill>
                  <a:latin typeface="Segoe WP Black" panose="020B0A02040504020203" pitchFamily="34" charset="0"/>
                </a:rPr>
                <a:t>C++</a:t>
              </a:r>
            </a:p>
            <a:p>
              <a:pPr lvl="0"/>
              <a:r>
                <a:rPr lang="en-US" sz="1100" dirty="0">
                  <a:solidFill>
                    <a:schemeClr val="tx1"/>
                  </a:solidFill>
                  <a:latin typeface="Segoe UI Light" panose="020B0502040204020203" pitchFamily="34" charset="0"/>
                  <a:cs typeface="Segoe UI Light" panose="020B0502040204020203" pitchFamily="34" charset="0"/>
                </a:rPr>
                <a:t>Windows Phone, Windows 8, iOS*, Android</a:t>
              </a:r>
              <a:r>
                <a:rPr lang="en-US" sz="1100" dirty="0" smtClean="0">
                  <a:solidFill>
                    <a:schemeClr val="tx1"/>
                  </a:solidFill>
                  <a:latin typeface="Segoe UI Light" panose="020B0502040204020203" pitchFamily="34" charset="0"/>
                  <a:cs typeface="Segoe UI Light" panose="020B0502040204020203" pitchFamily="34" charset="0"/>
                </a:rPr>
                <a:t>*</a:t>
              </a:r>
              <a:endParaRPr lang="en-US" sz="1100" dirty="0">
                <a:solidFill>
                  <a:srgbClr val="000000"/>
                </a:solidFill>
                <a:latin typeface="Segoe UI Light" panose="020B0502040204020203" pitchFamily="34" charset="0"/>
                <a:cs typeface="Segoe UI Light" panose="020B0502040204020203" pitchFamily="34" charset="0"/>
              </a:endParaRPr>
            </a:p>
            <a:p>
              <a:pPr lvl="0"/>
              <a:r>
                <a:rPr lang="en-US" sz="800" dirty="0">
                  <a:solidFill>
                    <a:srgbClr val="000000"/>
                  </a:solidFill>
                  <a:latin typeface="Segoe UI Light" panose="020B0502040204020203" pitchFamily="34" charset="0"/>
                  <a:cs typeface="Segoe UI Light" panose="020B0502040204020203" pitchFamily="34" charset="0"/>
                </a:rPr>
                <a:t/>
              </a:r>
              <a:br>
                <a:rPr lang="en-US" sz="800" dirty="0">
                  <a:solidFill>
                    <a:srgbClr val="000000"/>
                  </a:solidFill>
                  <a:latin typeface="Segoe UI Light" panose="020B0502040204020203" pitchFamily="34" charset="0"/>
                  <a:cs typeface="Segoe UI Light" panose="020B0502040204020203" pitchFamily="34" charset="0"/>
                </a:rPr>
              </a:br>
              <a:r>
                <a:rPr lang="en-US" sz="800" dirty="0">
                  <a:solidFill>
                    <a:srgbClr val="000000"/>
                  </a:solidFill>
                  <a:latin typeface="Segoe UI Light" panose="020B0502040204020203" pitchFamily="34" charset="0"/>
                  <a:cs typeface="Segoe UI Light" panose="020B0502040204020203" pitchFamily="34" charset="0"/>
                </a:rPr>
                <a:t>*via Marmalade</a:t>
              </a:r>
            </a:p>
          </p:txBody>
        </p:sp>
        <p:sp>
          <p:nvSpPr>
            <p:cNvPr id="20" name="Rectangle 19"/>
            <p:cNvSpPr/>
            <p:nvPr/>
          </p:nvSpPr>
          <p:spPr>
            <a:xfrm>
              <a:off x="6175069" y="4016196"/>
              <a:ext cx="2410992" cy="957107"/>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0" rtlCol="0" anchor="t"/>
            <a:lstStyle/>
            <a:p>
              <a:r>
                <a:rPr lang="en-US" sz="1400" dirty="0" smtClean="0">
                  <a:solidFill>
                    <a:schemeClr val="tx1"/>
                  </a:solidFill>
                  <a:latin typeface="Segoe WP Black" panose="020B0A02040504020203" pitchFamily="34" charset="0"/>
                </a:rPr>
                <a:t>Java</a:t>
              </a:r>
            </a:p>
            <a:p>
              <a:r>
                <a:rPr lang="en-US" sz="1100" dirty="0" smtClean="0">
                  <a:solidFill>
                    <a:schemeClr val="tx1"/>
                  </a:solidFill>
                  <a:latin typeface="Segoe UI Light" panose="020B0502040204020203" pitchFamily="34" charset="0"/>
                  <a:cs typeface="Segoe UI Light" panose="020B0502040204020203" pitchFamily="34" charset="0"/>
                </a:rPr>
                <a:t>Windows, OS X, Android</a:t>
              </a:r>
              <a:endParaRPr lang="en-US" sz="1100" dirty="0">
                <a:solidFill>
                  <a:schemeClr val="tx1"/>
                </a:solidFill>
                <a:latin typeface="Segoe UI Light" panose="020B0502040204020203" pitchFamily="34" charset="0"/>
                <a:cs typeface="Segoe UI Light" panose="020B0502040204020203" pitchFamily="34" charset="0"/>
              </a:endParaRPr>
            </a:p>
          </p:txBody>
        </p:sp>
        <p:sp>
          <p:nvSpPr>
            <p:cNvPr id="22" name="Rectangle 21"/>
            <p:cNvSpPr/>
            <p:nvPr/>
          </p:nvSpPr>
          <p:spPr>
            <a:xfrm>
              <a:off x="3636175" y="4016196"/>
              <a:ext cx="2410992" cy="957107"/>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0" rtlCol="0" anchor="t"/>
            <a:lstStyle/>
            <a:p>
              <a:r>
                <a:rPr lang="en-US" sz="1400" dirty="0" smtClean="0">
                  <a:solidFill>
                    <a:schemeClr val="tx1"/>
                  </a:solidFill>
                  <a:latin typeface="Segoe WP Black" panose="020B0A02040504020203" pitchFamily="34" charset="0"/>
                </a:rPr>
                <a:t>Objective-C</a:t>
              </a:r>
            </a:p>
            <a:p>
              <a:r>
                <a:rPr lang="en-US" sz="1100" dirty="0" smtClean="0">
                  <a:solidFill>
                    <a:schemeClr val="tx1"/>
                  </a:solidFill>
                  <a:latin typeface="Segoe UI Light" panose="020B0502040204020203" pitchFamily="34" charset="0"/>
                  <a:cs typeface="Segoe UI Light" panose="020B0502040204020203" pitchFamily="34" charset="0"/>
                </a:rPr>
                <a:t>iOS, OS X</a:t>
              </a:r>
              <a:endParaRPr lang="en-US" sz="1100" dirty="0">
                <a:solidFill>
                  <a:schemeClr val="tx1"/>
                </a:solidFill>
                <a:latin typeface="Segoe UI Light" panose="020B0502040204020203" pitchFamily="34" charset="0"/>
                <a:cs typeface="Segoe UI Light" panose="020B0502040204020203" pitchFamily="34" charset="0"/>
              </a:endParaRPr>
            </a:p>
          </p:txBody>
        </p:sp>
      </p:grpSp>
      <p:sp>
        <p:nvSpPr>
          <p:cNvPr id="26" name="Rectangle 25"/>
          <p:cNvSpPr/>
          <p:nvPr/>
        </p:nvSpPr>
        <p:spPr>
          <a:xfrm>
            <a:off x="9464409" y="5096025"/>
            <a:ext cx="294179" cy="95710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dirty="0">
              <a:latin typeface="Segoe WP Black" panose="020B0A02040504020203" pitchFamily="34" charset="0"/>
            </a:endParaRPr>
          </a:p>
        </p:txBody>
      </p:sp>
      <p:sp>
        <p:nvSpPr>
          <p:cNvPr id="27" name="Rectangle 26"/>
          <p:cNvSpPr/>
          <p:nvPr/>
        </p:nvSpPr>
        <p:spPr>
          <a:xfrm>
            <a:off x="9464575" y="5096026"/>
            <a:ext cx="2410992" cy="957107"/>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0" rtlCol="0" anchor="t"/>
          <a:lstStyle/>
          <a:p>
            <a:r>
              <a:rPr lang="en-US" sz="1400" dirty="0" smtClean="0">
                <a:solidFill>
                  <a:schemeClr val="tx1"/>
                </a:solidFill>
                <a:latin typeface="Segoe WP Black" panose="020B0A02040504020203" pitchFamily="34" charset="0"/>
              </a:rPr>
              <a:t>GAME ENGINES</a:t>
            </a:r>
          </a:p>
        </p:txBody>
      </p:sp>
      <p:sp>
        <p:nvSpPr>
          <p:cNvPr id="28" name="Isosceles Triangle 27"/>
          <p:cNvSpPr/>
          <p:nvPr/>
        </p:nvSpPr>
        <p:spPr>
          <a:xfrm rot="5400000">
            <a:off x="11663261" y="5511750"/>
            <a:ext cx="550268" cy="125657"/>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 name="Rectangle 24"/>
          <p:cNvSpPr/>
          <p:nvPr/>
        </p:nvSpPr>
        <p:spPr>
          <a:xfrm>
            <a:off x="6175069" y="2922806"/>
            <a:ext cx="294179" cy="9571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smtClean="0">
                <a:latin typeface="Segoe WP Black" panose="020B0A02040504020203" pitchFamily="34" charset="0"/>
              </a:rPr>
              <a:t>SOSO</a:t>
            </a:r>
            <a:endParaRPr lang="en-US" sz="1400" dirty="0">
              <a:latin typeface="Segoe WP Black" panose="020B0A02040504020203" pitchFamily="34" charset="0"/>
            </a:endParaRPr>
          </a:p>
        </p:txBody>
      </p:sp>
      <p:sp>
        <p:nvSpPr>
          <p:cNvPr id="29" name="Rectangle 28"/>
          <p:cNvSpPr/>
          <p:nvPr/>
        </p:nvSpPr>
        <p:spPr>
          <a:xfrm>
            <a:off x="6175069" y="2922806"/>
            <a:ext cx="2410992" cy="957107"/>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0" rtlCol="0" anchor="t"/>
          <a:lstStyle/>
          <a:p>
            <a:r>
              <a:rPr lang="en-US" sz="1400" dirty="0" smtClean="0">
                <a:solidFill>
                  <a:schemeClr val="tx1"/>
                </a:solidFill>
                <a:latin typeface="Segoe WP Black" panose="020B0A02040504020203" pitchFamily="34" charset="0"/>
              </a:rPr>
              <a:t>Swift</a:t>
            </a:r>
          </a:p>
          <a:p>
            <a:pPr lvl="0"/>
            <a:r>
              <a:rPr lang="en-US" sz="1100" dirty="0" smtClean="0">
                <a:solidFill>
                  <a:schemeClr val="tx1"/>
                </a:solidFill>
                <a:latin typeface="Segoe UI Light" panose="020B0502040204020203" pitchFamily="34" charset="0"/>
                <a:cs typeface="Segoe UI Light" panose="020B0502040204020203" pitchFamily="34" charset="0"/>
              </a:rPr>
              <a:t>iOS, OS X</a:t>
            </a:r>
            <a:endParaRPr lang="en-US" sz="1100" dirty="0">
              <a:solidFill>
                <a:srgbClr val="000000"/>
              </a:solidFill>
              <a:latin typeface="Segoe UI Light" panose="020B0502040204020203" pitchFamily="34" charset="0"/>
              <a:cs typeface="Segoe UI Light" panose="020B0502040204020203" pitchFamily="34" charset="0"/>
            </a:endParaRPr>
          </a:p>
          <a:p>
            <a:pPr lvl="0"/>
            <a:endParaRPr lang="en-US" sz="800" dirty="0">
              <a:solidFill>
                <a:srgbClr val="00000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384553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Game Engines</a:t>
            </a:r>
            <a:endParaRPr lang="en-US" dirty="0"/>
          </a:p>
        </p:txBody>
      </p:sp>
      <p:sp>
        <p:nvSpPr>
          <p:cNvPr id="6" name="Rectangle 5"/>
          <p:cNvSpPr/>
          <p:nvPr/>
        </p:nvSpPr>
        <p:spPr>
          <a:xfrm>
            <a:off x="1097280" y="1867546"/>
            <a:ext cx="294179" cy="95710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smtClean="0">
                <a:latin typeface="Segoe WP Black" panose="020B0A02040504020203" pitchFamily="34" charset="0"/>
              </a:rPr>
              <a:t>EASY</a:t>
            </a:r>
            <a:endParaRPr lang="en-US" sz="1400" dirty="0">
              <a:latin typeface="Segoe WP Black" panose="020B0A02040504020203" pitchFamily="34" charset="0"/>
            </a:endParaRPr>
          </a:p>
        </p:txBody>
      </p:sp>
      <p:sp>
        <p:nvSpPr>
          <p:cNvPr id="9" name="Rectangle 8"/>
          <p:cNvSpPr/>
          <p:nvPr/>
        </p:nvSpPr>
        <p:spPr>
          <a:xfrm>
            <a:off x="3636174" y="1867546"/>
            <a:ext cx="294179" cy="95710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smtClean="0">
                <a:latin typeface="Segoe WP Black" panose="020B0A02040504020203" pitchFamily="34" charset="0"/>
              </a:rPr>
              <a:t>EASY</a:t>
            </a:r>
            <a:endParaRPr lang="en-US" sz="1400" dirty="0">
              <a:latin typeface="Segoe WP Black" panose="020B0A02040504020203" pitchFamily="34" charset="0"/>
            </a:endParaRPr>
          </a:p>
        </p:txBody>
      </p:sp>
      <p:sp>
        <p:nvSpPr>
          <p:cNvPr id="11" name="Rectangle 10"/>
          <p:cNvSpPr/>
          <p:nvPr/>
        </p:nvSpPr>
        <p:spPr>
          <a:xfrm>
            <a:off x="1097280" y="2939507"/>
            <a:ext cx="294179" cy="95710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smtClean="0">
                <a:latin typeface="Segoe WP Black" panose="020B0A02040504020203" pitchFamily="34" charset="0"/>
              </a:rPr>
              <a:t>EASY</a:t>
            </a:r>
            <a:endParaRPr lang="en-US" sz="1400" dirty="0">
              <a:latin typeface="Segoe WP Black" panose="020B0A02040504020203" pitchFamily="34" charset="0"/>
            </a:endParaRPr>
          </a:p>
        </p:txBody>
      </p:sp>
      <p:sp>
        <p:nvSpPr>
          <p:cNvPr id="13" name="Rectangle 12"/>
          <p:cNvSpPr/>
          <p:nvPr/>
        </p:nvSpPr>
        <p:spPr>
          <a:xfrm>
            <a:off x="1097280" y="4010100"/>
            <a:ext cx="294179" cy="9571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smtClean="0">
                <a:latin typeface="Segoe WP Black" panose="020B0A02040504020203" pitchFamily="34" charset="0"/>
              </a:rPr>
              <a:t>SOSO</a:t>
            </a:r>
            <a:endParaRPr lang="en-US" sz="1400" dirty="0">
              <a:latin typeface="Segoe WP Black" panose="020B0A02040504020203" pitchFamily="34" charset="0"/>
            </a:endParaRPr>
          </a:p>
        </p:txBody>
      </p:sp>
      <p:sp>
        <p:nvSpPr>
          <p:cNvPr id="15" name="Rectangle 14"/>
          <p:cNvSpPr/>
          <p:nvPr/>
        </p:nvSpPr>
        <p:spPr>
          <a:xfrm>
            <a:off x="3636174" y="4010100"/>
            <a:ext cx="294179" cy="9571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smtClean="0">
                <a:latin typeface="Segoe WP Black" panose="020B0A02040504020203" pitchFamily="34" charset="0"/>
              </a:rPr>
              <a:t>SOSO</a:t>
            </a:r>
            <a:endParaRPr lang="en-US" sz="1400" dirty="0">
              <a:latin typeface="Segoe WP Black" panose="020B0A02040504020203" pitchFamily="34" charset="0"/>
            </a:endParaRPr>
          </a:p>
        </p:txBody>
      </p:sp>
      <p:sp>
        <p:nvSpPr>
          <p:cNvPr id="17" name="Rectangle 16"/>
          <p:cNvSpPr/>
          <p:nvPr/>
        </p:nvSpPr>
        <p:spPr>
          <a:xfrm>
            <a:off x="1097280" y="5080693"/>
            <a:ext cx="294179" cy="9571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smtClean="0">
                <a:latin typeface="Segoe WP Black" panose="020B0A02040504020203" pitchFamily="34" charset="0"/>
              </a:rPr>
              <a:t>HARD</a:t>
            </a:r>
            <a:endParaRPr lang="en-US" sz="1400" dirty="0">
              <a:latin typeface="Segoe WP Black" panose="020B0A02040504020203" pitchFamily="34" charset="0"/>
            </a:endParaRPr>
          </a:p>
        </p:txBody>
      </p:sp>
      <p:sp>
        <p:nvSpPr>
          <p:cNvPr id="5" name="Rectangle 4"/>
          <p:cNvSpPr/>
          <p:nvPr/>
        </p:nvSpPr>
        <p:spPr>
          <a:xfrm>
            <a:off x="1097280" y="1867546"/>
            <a:ext cx="2410992" cy="957107"/>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0" rtlCol="0" anchor="t"/>
          <a:lstStyle/>
          <a:p>
            <a:r>
              <a:rPr lang="en-US" sz="1400" dirty="0" smtClean="0">
                <a:solidFill>
                  <a:schemeClr val="tx1"/>
                </a:solidFill>
                <a:latin typeface="Segoe WP Black" panose="020B0A02040504020203" pitchFamily="34" charset="0"/>
              </a:rPr>
              <a:t>CONSTRUCT2</a:t>
            </a:r>
          </a:p>
          <a:p>
            <a:r>
              <a:rPr lang="en-US" sz="1100" dirty="0" smtClean="0">
                <a:solidFill>
                  <a:schemeClr val="tx1"/>
                </a:solidFill>
                <a:latin typeface="Segoe UI Light" panose="020B0502040204020203" pitchFamily="34" charset="0"/>
                <a:cs typeface="Segoe UI Light" panose="020B0502040204020203" pitchFamily="34" charset="0"/>
              </a:rPr>
              <a:t>Windows Phone, Windows 8, iOS, Android, +more</a:t>
            </a:r>
            <a:endParaRPr lang="en-US" sz="1100" dirty="0">
              <a:solidFill>
                <a:schemeClr val="tx1"/>
              </a:solidFill>
              <a:latin typeface="Segoe UI Light" panose="020B0502040204020203" pitchFamily="34" charset="0"/>
              <a:cs typeface="Segoe UI Light" panose="020B0502040204020203" pitchFamily="34" charset="0"/>
            </a:endParaRPr>
          </a:p>
        </p:txBody>
      </p:sp>
      <p:sp>
        <p:nvSpPr>
          <p:cNvPr id="8" name="Rectangle 7"/>
          <p:cNvSpPr/>
          <p:nvPr/>
        </p:nvSpPr>
        <p:spPr>
          <a:xfrm>
            <a:off x="3636174" y="1867546"/>
            <a:ext cx="2410992" cy="957107"/>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0" rtlCol="0" anchor="t"/>
          <a:lstStyle/>
          <a:p>
            <a:r>
              <a:rPr lang="en-US" sz="1400" dirty="0" smtClean="0">
                <a:solidFill>
                  <a:schemeClr val="tx1"/>
                </a:solidFill>
                <a:latin typeface="Segoe WP Black" panose="020B0A02040504020203" pitchFamily="34" charset="0"/>
              </a:rPr>
              <a:t>GAMEMAKER</a:t>
            </a:r>
          </a:p>
          <a:p>
            <a:r>
              <a:rPr lang="en-US" sz="1100" dirty="0" smtClean="0">
                <a:solidFill>
                  <a:schemeClr val="tx1"/>
                </a:solidFill>
                <a:latin typeface="Segoe UI Light" panose="020B0502040204020203" pitchFamily="34" charset="0"/>
                <a:cs typeface="Segoe UI Light" panose="020B0502040204020203" pitchFamily="34" charset="0"/>
              </a:rPr>
              <a:t>Windows Phone, Windows 8, iOS</a:t>
            </a:r>
            <a:r>
              <a:rPr lang="en-US" sz="1100" dirty="0">
                <a:solidFill>
                  <a:schemeClr val="tx1"/>
                </a:solidFill>
                <a:latin typeface="Segoe UI Light" panose="020B0502040204020203" pitchFamily="34" charset="0"/>
                <a:cs typeface="Segoe UI Light" panose="020B0502040204020203" pitchFamily="34" charset="0"/>
              </a:rPr>
              <a:t>, Android , +more</a:t>
            </a:r>
          </a:p>
        </p:txBody>
      </p:sp>
      <p:sp>
        <p:nvSpPr>
          <p:cNvPr id="10" name="Rectangle 9"/>
          <p:cNvSpPr/>
          <p:nvPr/>
        </p:nvSpPr>
        <p:spPr>
          <a:xfrm>
            <a:off x="1097280" y="2939507"/>
            <a:ext cx="2410992" cy="957107"/>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0" rtlCol="0" anchor="t"/>
          <a:lstStyle/>
          <a:p>
            <a:r>
              <a:rPr lang="en-US" sz="1400" dirty="0" smtClean="0">
                <a:solidFill>
                  <a:schemeClr val="tx1"/>
                </a:solidFill>
                <a:latin typeface="Segoe WP Black" panose="020B0A02040504020203" pitchFamily="34" charset="0"/>
              </a:rPr>
              <a:t>PROJECT SPARK</a:t>
            </a:r>
          </a:p>
          <a:p>
            <a:r>
              <a:rPr lang="en-US" sz="1100" dirty="0" smtClean="0">
                <a:solidFill>
                  <a:schemeClr val="tx1"/>
                </a:solidFill>
                <a:latin typeface="Segoe UI Light" panose="020B0502040204020203" pitchFamily="34" charset="0"/>
                <a:cs typeface="Segoe UI Light" panose="020B0502040204020203" pitchFamily="34" charset="0"/>
              </a:rPr>
              <a:t>Xbox, Windows 8</a:t>
            </a:r>
            <a:endParaRPr lang="en-US" sz="1100" dirty="0">
              <a:solidFill>
                <a:schemeClr val="tx1"/>
              </a:solidFill>
              <a:latin typeface="Segoe UI Light" panose="020B0502040204020203" pitchFamily="34" charset="0"/>
              <a:cs typeface="Segoe UI Light" panose="020B0502040204020203" pitchFamily="34" charset="0"/>
            </a:endParaRPr>
          </a:p>
        </p:txBody>
      </p:sp>
      <p:sp>
        <p:nvSpPr>
          <p:cNvPr id="12" name="Rectangle 11"/>
          <p:cNvSpPr/>
          <p:nvPr/>
        </p:nvSpPr>
        <p:spPr>
          <a:xfrm>
            <a:off x="1097280" y="4010100"/>
            <a:ext cx="2410992" cy="957107"/>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0" rtlCol="0" anchor="t"/>
          <a:lstStyle/>
          <a:p>
            <a:r>
              <a:rPr lang="en-US" sz="1400" dirty="0" smtClean="0">
                <a:solidFill>
                  <a:schemeClr val="tx1"/>
                </a:solidFill>
                <a:latin typeface="Segoe WP Black" panose="020B0A02040504020203" pitchFamily="34" charset="0"/>
              </a:rPr>
              <a:t>UNITY</a:t>
            </a:r>
          </a:p>
          <a:p>
            <a:r>
              <a:rPr lang="en-US" sz="1100" dirty="0" smtClean="0">
                <a:solidFill>
                  <a:schemeClr val="tx1"/>
                </a:solidFill>
                <a:latin typeface="Segoe UI Light" panose="020B0502040204020203" pitchFamily="34" charset="0"/>
                <a:cs typeface="Segoe UI Light" panose="020B0502040204020203" pitchFamily="34" charset="0"/>
              </a:rPr>
              <a:t>Windows Phone, Windows 8, iOS, Android, </a:t>
            </a:r>
            <a:r>
              <a:rPr lang="en-US" sz="1100" dirty="0">
                <a:solidFill>
                  <a:schemeClr val="tx1"/>
                </a:solidFill>
                <a:latin typeface="Segoe UI Light" panose="020B0502040204020203" pitchFamily="34" charset="0"/>
                <a:cs typeface="Segoe UI Light" panose="020B0502040204020203" pitchFamily="34" charset="0"/>
              </a:rPr>
              <a:t>+more</a:t>
            </a:r>
            <a:endParaRPr lang="en-US" sz="1100" dirty="0" smtClean="0">
              <a:solidFill>
                <a:schemeClr val="tx1"/>
              </a:solidFill>
              <a:latin typeface="Segoe UI Light" panose="020B0502040204020203" pitchFamily="34" charset="0"/>
              <a:cs typeface="Segoe UI Light" panose="020B0502040204020203" pitchFamily="34" charset="0"/>
            </a:endParaRPr>
          </a:p>
        </p:txBody>
      </p:sp>
      <p:sp>
        <p:nvSpPr>
          <p:cNvPr id="14" name="Rectangle 13"/>
          <p:cNvSpPr/>
          <p:nvPr/>
        </p:nvSpPr>
        <p:spPr>
          <a:xfrm>
            <a:off x="3636174" y="4010100"/>
            <a:ext cx="2410992" cy="957107"/>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0" rtlCol="0" anchor="t"/>
          <a:lstStyle/>
          <a:p>
            <a:r>
              <a:rPr lang="en-US" sz="1400" dirty="0" smtClean="0">
                <a:solidFill>
                  <a:schemeClr val="tx1"/>
                </a:solidFill>
                <a:latin typeface="Segoe WP Black" panose="020B0A02040504020203" pitchFamily="34" charset="0"/>
              </a:rPr>
              <a:t>COCOS2D</a:t>
            </a:r>
          </a:p>
          <a:p>
            <a:r>
              <a:rPr lang="en-US" sz="1100" dirty="0" smtClean="0">
                <a:solidFill>
                  <a:schemeClr val="tx1"/>
                </a:solidFill>
                <a:latin typeface="Segoe UI Light" panose="020B0502040204020203" pitchFamily="34" charset="0"/>
                <a:cs typeface="Segoe UI Light" panose="020B0502040204020203" pitchFamily="34" charset="0"/>
              </a:rPr>
              <a:t>Windows 8, iOS, Android, </a:t>
            </a:r>
            <a:r>
              <a:rPr lang="en-US" sz="1100" dirty="0">
                <a:solidFill>
                  <a:schemeClr val="tx1"/>
                </a:solidFill>
                <a:latin typeface="Segoe UI Light" panose="020B0502040204020203" pitchFamily="34" charset="0"/>
                <a:cs typeface="Segoe UI Light" panose="020B0502040204020203" pitchFamily="34" charset="0"/>
              </a:rPr>
              <a:t>+more</a:t>
            </a:r>
          </a:p>
        </p:txBody>
      </p:sp>
      <p:sp>
        <p:nvSpPr>
          <p:cNvPr id="16" name="Rectangle 15"/>
          <p:cNvSpPr/>
          <p:nvPr/>
        </p:nvSpPr>
        <p:spPr>
          <a:xfrm>
            <a:off x="1097280" y="5080693"/>
            <a:ext cx="2410992" cy="957107"/>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0" rtlCol="0" anchor="t"/>
          <a:lstStyle/>
          <a:p>
            <a:r>
              <a:rPr lang="en-US" sz="1400" dirty="0" smtClean="0">
                <a:solidFill>
                  <a:schemeClr val="tx1"/>
                </a:solidFill>
                <a:latin typeface="Segoe WP Black" panose="020B0A02040504020203" pitchFamily="34" charset="0"/>
              </a:rPr>
              <a:t>MARMALADE</a:t>
            </a:r>
          </a:p>
          <a:p>
            <a:r>
              <a:rPr lang="en-US" sz="1100" dirty="0" smtClean="0">
                <a:solidFill>
                  <a:schemeClr val="tx1"/>
                </a:solidFill>
                <a:latin typeface="Segoe UI Light" panose="020B0502040204020203" pitchFamily="34" charset="0"/>
                <a:cs typeface="Segoe UI Light" panose="020B0502040204020203" pitchFamily="34" charset="0"/>
              </a:rPr>
              <a:t>Windows Phone, iOS</a:t>
            </a:r>
            <a:r>
              <a:rPr lang="en-US" sz="1100" dirty="0">
                <a:solidFill>
                  <a:schemeClr val="tx1"/>
                </a:solidFill>
                <a:latin typeface="Segoe UI Light" panose="020B0502040204020203" pitchFamily="34" charset="0"/>
                <a:cs typeface="Segoe UI Light" panose="020B0502040204020203" pitchFamily="34" charset="0"/>
              </a:rPr>
              <a:t>, </a:t>
            </a:r>
            <a:r>
              <a:rPr lang="en-US" sz="1100" dirty="0" smtClean="0">
                <a:solidFill>
                  <a:schemeClr val="tx1"/>
                </a:solidFill>
                <a:latin typeface="Segoe UI Light" panose="020B0502040204020203" pitchFamily="34" charset="0"/>
                <a:cs typeface="Segoe UI Light" panose="020B0502040204020203" pitchFamily="34" charset="0"/>
              </a:rPr>
              <a:t>Android, </a:t>
            </a:r>
            <a:r>
              <a:rPr lang="en-US" sz="1100" dirty="0">
                <a:solidFill>
                  <a:schemeClr val="tx1"/>
                </a:solidFill>
                <a:latin typeface="Segoe UI Light" panose="020B0502040204020203" pitchFamily="34" charset="0"/>
                <a:cs typeface="Segoe UI Light" panose="020B0502040204020203" pitchFamily="34" charset="0"/>
              </a:rPr>
              <a:t>+more</a:t>
            </a:r>
          </a:p>
        </p:txBody>
      </p:sp>
      <p:sp>
        <p:nvSpPr>
          <p:cNvPr id="34" name="Rectangle 33"/>
          <p:cNvSpPr/>
          <p:nvPr/>
        </p:nvSpPr>
        <p:spPr>
          <a:xfrm>
            <a:off x="3636174" y="2939507"/>
            <a:ext cx="294179" cy="95710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smtClean="0">
                <a:latin typeface="Segoe WP Black" panose="020B0A02040504020203" pitchFamily="34" charset="0"/>
              </a:rPr>
              <a:t>EASY</a:t>
            </a:r>
            <a:endParaRPr lang="en-US" sz="1400" dirty="0">
              <a:latin typeface="Segoe WP Black" panose="020B0A02040504020203" pitchFamily="34" charset="0"/>
            </a:endParaRPr>
          </a:p>
        </p:txBody>
      </p:sp>
      <p:sp>
        <p:nvSpPr>
          <p:cNvPr id="35" name="Rectangle 34"/>
          <p:cNvSpPr/>
          <p:nvPr/>
        </p:nvSpPr>
        <p:spPr>
          <a:xfrm>
            <a:off x="3636174" y="2939507"/>
            <a:ext cx="2410992" cy="957107"/>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0" rtlCol="0" anchor="t"/>
          <a:lstStyle/>
          <a:p>
            <a:r>
              <a:rPr lang="en-US" sz="1400" dirty="0" smtClean="0">
                <a:solidFill>
                  <a:schemeClr val="tx1"/>
                </a:solidFill>
                <a:latin typeface="Segoe WP Black" panose="020B0A02040504020203" pitchFamily="34" charset="0"/>
              </a:rPr>
              <a:t>CORONASDK</a:t>
            </a:r>
          </a:p>
          <a:p>
            <a:r>
              <a:rPr lang="en-US" sz="1100" dirty="0" smtClean="0">
                <a:solidFill>
                  <a:schemeClr val="tx1"/>
                </a:solidFill>
                <a:latin typeface="Segoe UI Light" panose="020B0502040204020203" pitchFamily="34" charset="0"/>
                <a:cs typeface="Segoe UI Light" panose="020B0502040204020203" pitchFamily="34" charset="0"/>
              </a:rPr>
              <a:t>Windows Phone, Windows 8, iOS, Android, </a:t>
            </a:r>
            <a:r>
              <a:rPr lang="en-US" sz="1100" dirty="0">
                <a:solidFill>
                  <a:schemeClr val="tx1"/>
                </a:solidFill>
                <a:latin typeface="Segoe UI Light" panose="020B0502040204020203" pitchFamily="34" charset="0"/>
                <a:cs typeface="Segoe UI Light" panose="020B0502040204020203" pitchFamily="34" charset="0"/>
              </a:rPr>
              <a:t>+more</a:t>
            </a:r>
          </a:p>
        </p:txBody>
      </p:sp>
      <p:sp>
        <p:nvSpPr>
          <p:cNvPr id="37" name="Rectangle 36"/>
          <p:cNvSpPr/>
          <p:nvPr/>
        </p:nvSpPr>
        <p:spPr>
          <a:xfrm>
            <a:off x="6175068" y="1850846"/>
            <a:ext cx="294179" cy="95710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smtClean="0">
                <a:latin typeface="Segoe WP Black" panose="020B0A02040504020203" pitchFamily="34" charset="0"/>
              </a:rPr>
              <a:t>EASY</a:t>
            </a:r>
            <a:endParaRPr lang="en-US" sz="1400" dirty="0">
              <a:latin typeface="Segoe WP Black" panose="020B0A02040504020203" pitchFamily="34" charset="0"/>
            </a:endParaRPr>
          </a:p>
        </p:txBody>
      </p:sp>
      <p:sp>
        <p:nvSpPr>
          <p:cNvPr id="38" name="Rectangle 37"/>
          <p:cNvSpPr/>
          <p:nvPr/>
        </p:nvSpPr>
        <p:spPr>
          <a:xfrm>
            <a:off x="6175068" y="1850846"/>
            <a:ext cx="2410992" cy="957107"/>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0" rtlCol="0" anchor="t"/>
          <a:lstStyle/>
          <a:p>
            <a:r>
              <a:rPr lang="en-US" sz="1400" dirty="0" smtClean="0">
                <a:solidFill>
                  <a:schemeClr val="tx1"/>
                </a:solidFill>
                <a:latin typeface="Segoe WP Black" panose="020B0A02040504020203" pitchFamily="34" charset="0"/>
              </a:rPr>
              <a:t>GAME SALAD</a:t>
            </a:r>
          </a:p>
          <a:p>
            <a:r>
              <a:rPr lang="en-US" sz="1100" dirty="0" smtClean="0">
                <a:solidFill>
                  <a:schemeClr val="tx1"/>
                </a:solidFill>
                <a:latin typeface="Segoe UI Light" panose="020B0502040204020203" pitchFamily="34" charset="0"/>
                <a:cs typeface="Segoe UI Light" panose="020B0502040204020203" pitchFamily="34" charset="0"/>
              </a:rPr>
              <a:t>Windows 8, iOS, Android, </a:t>
            </a:r>
            <a:r>
              <a:rPr lang="en-US" sz="1100" dirty="0">
                <a:solidFill>
                  <a:schemeClr val="tx1"/>
                </a:solidFill>
                <a:latin typeface="Segoe UI Light" panose="020B0502040204020203" pitchFamily="34" charset="0"/>
                <a:cs typeface="Segoe UI Light" panose="020B0502040204020203" pitchFamily="34" charset="0"/>
              </a:rPr>
              <a:t>+more</a:t>
            </a:r>
          </a:p>
        </p:txBody>
      </p:sp>
      <p:sp>
        <p:nvSpPr>
          <p:cNvPr id="19" name="Rectangle 18"/>
          <p:cNvSpPr/>
          <p:nvPr/>
        </p:nvSpPr>
        <p:spPr>
          <a:xfrm>
            <a:off x="6175069" y="4010100"/>
            <a:ext cx="294179" cy="9571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smtClean="0">
                <a:latin typeface="Segoe WP Black" panose="020B0A02040504020203" pitchFamily="34" charset="0"/>
              </a:rPr>
              <a:t>SOSO</a:t>
            </a:r>
            <a:endParaRPr lang="en-US" sz="1400" dirty="0">
              <a:latin typeface="Segoe WP Black" panose="020B0A02040504020203" pitchFamily="34" charset="0"/>
            </a:endParaRPr>
          </a:p>
        </p:txBody>
      </p:sp>
      <p:sp>
        <p:nvSpPr>
          <p:cNvPr id="20" name="Rectangle 19"/>
          <p:cNvSpPr/>
          <p:nvPr/>
        </p:nvSpPr>
        <p:spPr>
          <a:xfrm>
            <a:off x="6175069" y="4010100"/>
            <a:ext cx="2410992" cy="957107"/>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0" rtlCol="0" anchor="t"/>
          <a:lstStyle/>
          <a:p>
            <a:r>
              <a:rPr lang="en-US" sz="1400" dirty="0" smtClean="0">
                <a:solidFill>
                  <a:schemeClr val="tx1"/>
                </a:solidFill>
                <a:latin typeface="Segoe WP Black" panose="020B0A02040504020203" pitchFamily="34" charset="0"/>
              </a:rPr>
              <a:t>MONOGAME</a:t>
            </a:r>
          </a:p>
          <a:p>
            <a:r>
              <a:rPr lang="en-US" sz="1100" dirty="0" smtClean="0">
                <a:solidFill>
                  <a:schemeClr val="tx1"/>
                </a:solidFill>
                <a:latin typeface="Segoe UI Light" panose="020B0502040204020203" pitchFamily="34" charset="0"/>
                <a:cs typeface="Segoe UI Light" panose="020B0502040204020203" pitchFamily="34" charset="0"/>
              </a:rPr>
              <a:t>Windows 8, Windows Phone 8 iOS, Android, </a:t>
            </a:r>
            <a:r>
              <a:rPr lang="en-US" sz="1100" dirty="0">
                <a:solidFill>
                  <a:schemeClr val="tx1"/>
                </a:solidFill>
                <a:latin typeface="Segoe UI Light" panose="020B0502040204020203" pitchFamily="34" charset="0"/>
                <a:cs typeface="Segoe UI Light" panose="020B0502040204020203" pitchFamily="34" charset="0"/>
              </a:rPr>
              <a:t>+more</a:t>
            </a:r>
          </a:p>
        </p:txBody>
      </p:sp>
      <p:sp>
        <p:nvSpPr>
          <p:cNvPr id="26" name="Rectangle 25"/>
          <p:cNvSpPr/>
          <p:nvPr/>
        </p:nvSpPr>
        <p:spPr>
          <a:xfrm>
            <a:off x="6175068" y="2939507"/>
            <a:ext cx="294179" cy="9571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smtClean="0">
                <a:latin typeface="Segoe WP Black" panose="020B0A02040504020203" pitchFamily="34" charset="0"/>
              </a:rPr>
              <a:t>SOSO</a:t>
            </a:r>
            <a:endParaRPr lang="en-US" sz="1400" dirty="0">
              <a:latin typeface="Segoe WP Black" panose="020B0A02040504020203" pitchFamily="34" charset="0"/>
            </a:endParaRPr>
          </a:p>
        </p:txBody>
      </p:sp>
      <p:sp>
        <p:nvSpPr>
          <p:cNvPr id="27" name="Rectangle 26"/>
          <p:cNvSpPr/>
          <p:nvPr/>
        </p:nvSpPr>
        <p:spPr>
          <a:xfrm>
            <a:off x="6175068" y="2939507"/>
            <a:ext cx="2410992" cy="957107"/>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0" rtlCol="0" anchor="t"/>
          <a:lstStyle/>
          <a:p>
            <a:r>
              <a:rPr lang="en-US" sz="1400" dirty="0" smtClean="0">
                <a:solidFill>
                  <a:schemeClr val="tx1"/>
                </a:solidFill>
                <a:latin typeface="Segoe WP Black" panose="020B0A02040504020203" pitchFamily="34" charset="0"/>
              </a:rPr>
              <a:t>PHASER</a:t>
            </a:r>
          </a:p>
          <a:p>
            <a:r>
              <a:rPr lang="en-US" sz="1100" dirty="0" smtClean="0">
                <a:solidFill>
                  <a:schemeClr val="tx1"/>
                </a:solidFill>
                <a:latin typeface="Segoe UI Light" panose="020B0502040204020203" pitchFamily="34" charset="0"/>
                <a:cs typeface="Segoe UI Light" panose="020B0502040204020203" pitchFamily="34" charset="0"/>
              </a:rPr>
              <a:t>Windows Phone, Windows 8, iOS, Android, </a:t>
            </a:r>
            <a:r>
              <a:rPr lang="en-US" sz="1100" dirty="0">
                <a:solidFill>
                  <a:schemeClr val="tx1"/>
                </a:solidFill>
                <a:latin typeface="Segoe UI Light" panose="020B0502040204020203" pitchFamily="34" charset="0"/>
                <a:cs typeface="Segoe UI Light" panose="020B0502040204020203" pitchFamily="34" charset="0"/>
              </a:rPr>
              <a:t>+more</a:t>
            </a:r>
            <a:endParaRPr lang="en-US" sz="1100" dirty="0" smtClean="0">
              <a:solidFill>
                <a:schemeClr val="tx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1730020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739" y="-250275"/>
            <a:ext cx="10058400" cy="1450757"/>
          </a:xfrm>
        </p:spPr>
        <p:txBody>
          <a:bodyPr/>
          <a:lstStyle/>
          <a:p>
            <a:r>
              <a:rPr lang="en-US" dirty="0" smtClean="0"/>
              <a:t>Microsoft Virtual Academy</a:t>
            </a:r>
            <a:endParaRPr lang="en-US" dirty="0"/>
          </a:p>
        </p:txBody>
      </p:sp>
      <p:pic>
        <p:nvPicPr>
          <p:cNvPr id="11" name="Picture 10"/>
          <p:cNvPicPr>
            <a:picLocks noChangeAspect="1"/>
          </p:cNvPicPr>
          <p:nvPr/>
        </p:nvPicPr>
        <p:blipFill>
          <a:blip r:embed="rId3"/>
          <a:stretch>
            <a:fillRect/>
          </a:stretch>
        </p:blipFill>
        <p:spPr>
          <a:xfrm>
            <a:off x="3651088" y="1237715"/>
            <a:ext cx="8058150" cy="4552950"/>
          </a:xfrm>
          <a:prstGeom prst="rect">
            <a:avLst/>
          </a:prstGeom>
        </p:spPr>
      </p:pic>
      <p:sp>
        <p:nvSpPr>
          <p:cNvPr id="7" name="TextBox 6"/>
          <p:cNvSpPr txBox="1"/>
          <p:nvPr/>
        </p:nvSpPr>
        <p:spPr>
          <a:xfrm>
            <a:off x="175965" y="1756331"/>
            <a:ext cx="2176493" cy="1446550"/>
          </a:xfrm>
          <a:prstGeom prst="rect">
            <a:avLst/>
          </a:prstGeom>
          <a:noFill/>
        </p:spPr>
        <p:txBody>
          <a:bodyPr wrap="none" rtlCol="0">
            <a:spAutoFit/>
          </a:bodyPr>
          <a:lstStyle/>
          <a:p>
            <a:r>
              <a:rPr lang="en-US" sz="4400" dirty="0" smtClean="0"/>
              <a:t>Visit</a:t>
            </a:r>
          </a:p>
          <a:p>
            <a:r>
              <a:rPr lang="en-US" sz="4400" dirty="0" smtClean="0">
                <a:solidFill>
                  <a:srgbClr val="0070C0"/>
                </a:solidFill>
              </a:rPr>
              <a:t>MVA.MS</a:t>
            </a:r>
            <a:endParaRPr lang="en-US" sz="4400" dirty="0">
              <a:solidFill>
                <a:srgbClr val="0070C0"/>
              </a:solidFill>
            </a:endParaRPr>
          </a:p>
        </p:txBody>
      </p:sp>
    </p:spTree>
    <p:extLst>
      <p:ext uri="{BB962C8B-B14F-4D97-AF65-F5344CB8AC3E}">
        <p14:creationId xmlns:p14="http://schemas.microsoft.com/office/powerpoint/2010/main" val="331824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203201" y="4793672"/>
            <a:ext cx="5422900" cy="1302327"/>
          </a:xfrm>
          <a:prstGeom prst="round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solidFill>
                  <a:schemeClr val="bg1"/>
                </a:solidFill>
              </a:rPr>
              <a:t>entry points</a:t>
            </a:r>
            <a:endParaRPr lang="en-US" dirty="0">
              <a:solidFill>
                <a:schemeClr val="bg1"/>
              </a:solidFill>
            </a:endParaRP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t="9815" b="185"/>
          <a:stretch/>
        </p:blipFill>
        <p:spPr>
          <a:xfrm>
            <a:off x="0" y="0"/>
            <a:ext cx="12192000" cy="6858000"/>
          </a:xfrm>
          <a:prstGeom prst="rect">
            <a:avLst/>
          </a:prstGeom>
        </p:spPr>
      </p:pic>
      <p:sp>
        <p:nvSpPr>
          <p:cNvPr id="10" name="Rectangle 9"/>
          <p:cNvSpPr/>
          <p:nvPr/>
        </p:nvSpPr>
        <p:spPr>
          <a:xfrm>
            <a:off x="10502900" y="5638800"/>
            <a:ext cx="101600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0" y="4817343"/>
            <a:ext cx="12192000" cy="1409699"/>
          </a:xfrm>
          <a:prstGeom prst="roundRect">
            <a:avLst>
              <a:gd name="adj" fmla="val 0"/>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p:cNvSpPr txBox="1">
            <a:spLocks/>
          </p:cNvSpPr>
          <p:nvPr/>
        </p:nvSpPr>
        <p:spPr>
          <a:xfrm>
            <a:off x="339899" y="4924715"/>
            <a:ext cx="10058400" cy="1154545"/>
          </a:xfrm>
          <a:prstGeom prst="rect">
            <a:avLst/>
          </a:prstGeom>
        </p:spPr>
        <p:txBody>
          <a:bodyPr vert="horz" lIns="91440" tIns="45720" rIns="91440" bIns="45720" rtlCol="0" anchor="b" anchorCtr="0">
            <a:normAutofit/>
          </a:bodyPr>
          <a:lstStyle>
            <a:lvl1pPr algn="l" defTabSz="914400" rtl="0" eaLnBrk="1" latinLnBrk="0" hangingPunct="1">
              <a:lnSpc>
                <a:spcPct val="85000"/>
              </a:lnSpc>
              <a:spcBef>
                <a:spcPct val="0"/>
              </a:spcBef>
              <a:buNone/>
              <a:defRPr sz="8000" b="0" kern="1200" spc="-50" baseline="0">
                <a:solidFill>
                  <a:schemeClr val="tx1">
                    <a:lumMod val="85000"/>
                    <a:lumOff val="15000"/>
                  </a:schemeClr>
                </a:solidFill>
                <a:latin typeface="Segoe UI Light" panose="020B0502040204020203" pitchFamily="34" charset="0"/>
                <a:ea typeface="+mj-ea"/>
                <a:cs typeface="Segoe UI Light" panose="020B0502040204020203" pitchFamily="34" charset="0"/>
              </a:defRPr>
            </a:lvl1pPr>
          </a:lstStyle>
          <a:p>
            <a:r>
              <a:rPr lang="en-US" dirty="0" smtClean="0">
                <a:solidFill>
                  <a:schemeClr val="tx1"/>
                </a:solidFill>
              </a:rPr>
              <a:t>app art</a:t>
            </a:r>
            <a:endParaRPr lang="en-US" dirty="0">
              <a:solidFill>
                <a:schemeClr val="tx1"/>
              </a:solidFill>
            </a:endParaRPr>
          </a:p>
        </p:txBody>
      </p:sp>
    </p:spTree>
    <p:extLst>
      <p:ext uri="{BB962C8B-B14F-4D97-AF65-F5344CB8AC3E}">
        <p14:creationId xmlns:p14="http://schemas.microsoft.com/office/powerpoint/2010/main" val="31215192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9838" y="2321967"/>
            <a:ext cx="2857500" cy="2857500"/>
          </a:xfrm>
          <a:prstGeom prst="rect">
            <a:avLst/>
          </a:prstGeom>
        </p:spPr>
      </p:pic>
      <p:sp>
        <p:nvSpPr>
          <p:cNvPr id="7" name="TextBox 6"/>
          <p:cNvSpPr txBox="1"/>
          <p:nvPr/>
        </p:nvSpPr>
        <p:spPr>
          <a:xfrm>
            <a:off x="6785022" y="5179467"/>
            <a:ext cx="1927131" cy="369332"/>
          </a:xfrm>
          <a:prstGeom prst="rect">
            <a:avLst/>
          </a:prstGeom>
          <a:noFill/>
        </p:spPr>
        <p:txBody>
          <a:bodyPr wrap="none" rtlCol="0">
            <a:spAutoFit/>
          </a:bodyPr>
          <a:lstStyle/>
          <a:p>
            <a:pPr algn="ctr"/>
            <a:r>
              <a:rPr lang="en-US" dirty="0" smtClean="0">
                <a:latin typeface="Segoe WP Black" panose="020B0A02040504020203" pitchFamily="34" charset="0"/>
              </a:rPr>
              <a:t>INKSCAPE.ORG</a:t>
            </a:r>
            <a:endParaRPr lang="en-US" dirty="0">
              <a:latin typeface="Segoe WP Black" panose="020B0A02040504020203" pitchFamily="34" charset="0"/>
            </a:endParaRPr>
          </a:p>
        </p:txBody>
      </p:sp>
      <p:sp>
        <p:nvSpPr>
          <p:cNvPr id="8" name="TextBox 7"/>
          <p:cNvSpPr txBox="1"/>
          <p:nvPr/>
        </p:nvSpPr>
        <p:spPr>
          <a:xfrm>
            <a:off x="3584962" y="5179467"/>
            <a:ext cx="1364477" cy="369332"/>
          </a:xfrm>
          <a:prstGeom prst="rect">
            <a:avLst/>
          </a:prstGeom>
          <a:noFill/>
        </p:spPr>
        <p:txBody>
          <a:bodyPr wrap="none" rtlCol="0">
            <a:spAutoFit/>
          </a:bodyPr>
          <a:lstStyle/>
          <a:p>
            <a:pPr algn="ctr"/>
            <a:r>
              <a:rPr lang="en-US" dirty="0" smtClean="0">
                <a:latin typeface="Segoe WP Black" panose="020B0A02040504020203" pitchFamily="34" charset="0"/>
              </a:rPr>
              <a:t>GIMP.ORG</a:t>
            </a:r>
            <a:endParaRPr lang="en-US" dirty="0">
              <a:latin typeface="Segoe WP Black" panose="020B0A02040504020203" pitchFamily="34" charset="0"/>
            </a:endParaRPr>
          </a:p>
        </p:txBody>
      </p:sp>
      <p:pic>
        <p:nvPicPr>
          <p:cNvPr id="1026" name="Picture 2" descr="http://ts1.mm.bing.net/th?&amp;id=HN.608056215693755475&amp;w=300&amp;h=300&amp;c=0&amp;pid=1.9&amp;rs=0&amp;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450" y="2245058"/>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0" y="355600"/>
            <a:ext cx="12192000" cy="1409699"/>
          </a:xfrm>
          <a:prstGeom prst="roundRect">
            <a:avLst>
              <a:gd name="adj" fmla="val 0"/>
            </a:avLst>
          </a:prstGeom>
          <a:solidFill>
            <a:schemeClr val="tx2">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p:cNvSpPr txBox="1">
            <a:spLocks/>
          </p:cNvSpPr>
          <p:nvPr/>
        </p:nvSpPr>
        <p:spPr>
          <a:xfrm>
            <a:off x="339899" y="462972"/>
            <a:ext cx="10058400" cy="1154545"/>
          </a:xfrm>
          <a:prstGeom prst="rect">
            <a:avLst/>
          </a:prstGeom>
        </p:spPr>
        <p:txBody>
          <a:bodyPr vert="horz" lIns="91440" tIns="45720" rIns="91440" bIns="45720" rtlCol="0" anchor="b" anchorCtr="0">
            <a:normAutofit/>
          </a:bodyPr>
          <a:lstStyle>
            <a:lvl1pPr algn="l" defTabSz="914400" rtl="0" eaLnBrk="1" latinLnBrk="0" hangingPunct="1">
              <a:lnSpc>
                <a:spcPct val="85000"/>
              </a:lnSpc>
              <a:spcBef>
                <a:spcPct val="0"/>
              </a:spcBef>
              <a:buNone/>
              <a:defRPr sz="8000" b="0" kern="1200" spc="-50" baseline="0">
                <a:solidFill>
                  <a:schemeClr val="tx1">
                    <a:lumMod val="85000"/>
                    <a:lumOff val="15000"/>
                  </a:schemeClr>
                </a:solidFill>
                <a:latin typeface="Segoe UI Light" panose="020B0502040204020203" pitchFamily="34" charset="0"/>
                <a:ea typeface="+mj-ea"/>
                <a:cs typeface="Segoe UI Light" panose="020B0502040204020203" pitchFamily="34" charset="0"/>
              </a:defRPr>
            </a:lvl1pPr>
          </a:lstStyle>
          <a:p>
            <a:r>
              <a:rPr lang="en-US" dirty="0" smtClean="0"/>
              <a:t>free image editors </a:t>
            </a:r>
            <a:endParaRPr lang="en-US" dirty="0"/>
          </a:p>
        </p:txBody>
      </p:sp>
    </p:spTree>
    <p:extLst>
      <p:ext uri="{BB962C8B-B14F-4D97-AF65-F5344CB8AC3E}">
        <p14:creationId xmlns:p14="http://schemas.microsoft.com/office/powerpoint/2010/main" val="14554374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632723" y="2818404"/>
            <a:ext cx="7544271" cy="1754326"/>
          </a:xfrm>
          <a:prstGeom prst="rect">
            <a:avLst/>
          </a:prstGeom>
          <a:noFill/>
        </p:spPr>
        <p:txBody>
          <a:bodyPr wrap="square" rtlCol="0">
            <a:spAutoFit/>
          </a:bodyPr>
          <a:lstStyle/>
          <a:p>
            <a:r>
              <a:rPr lang="en-US" b="1" dirty="0" smtClean="0">
                <a:latin typeface="Calibri" panose="020F0502020204030204" pitchFamily="34" charset="0"/>
              </a:rPr>
              <a:t>Kenny Donation </a:t>
            </a:r>
            <a:r>
              <a:rPr lang="en-US" b="1" dirty="0">
                <a:latin typeface="Calibri" panose="020F0502020204030204" pitchFamily="34" charset="0"/>
              </a:rPr>
              <a:t>Pack: </a:t>
            </a:r>
            <a:r>
              <a:rPr lang="en-US" dirty="0">
                <a:latin typeface="Calibri" panose="020F0502020204030204" pitchFamily="34" charset="0"/>
                <a:hlinkClick r:id="rId2"/>
              </a:rPr>
              <a:t>http://</a:t>
            </a:r>
            <a:r>
              <a:rPr lang="en-US" dirty="0" smtClean="0">
                <a:latin typeface="Calibri" panose="020F0502020204030204" pitchFamily="34" charset="0"/>
                <a:hlinkClick r:id="rId2"/>
              </a:rPr>
              <a:t>aka.ms/kenneyassets</a:t>
            </a:r>
            <a:endParaRPr lang="en-US" dirty="0" smtClean="0">
              <a:latin typeface="Calibri" panose="020F0502020204030204" pitchFamily="34" charset="0"/>
            </a:endParaRPr>
          </a:p>
          <a:p>
            <a:r>
              <a:rPr lang="en-US" b="1" dirty="0" smtClean="0">
                <a:latin typeface="Calibri" panose="020F0502020204030204" pitchFamily="34" charset="0"/>
              </a:rPr>
              <a:t>Open </a:t>
            </a:r>
            <a:r>
              <a:rPr lang="en-US" b="1" dirty="0" err="1" smtClean="0">
                <a:latin typeface="Calibri" panose="020F0502020204030204" pitchFamily="34" charset="0"/>
              </a:rPr>
              <a:t>GameArt</a:t>
            </a:r>
            <a:r>
              <a:rPr lang="en-US" b="1" dirty="0" smtClean="0">
                <a:latin typeface="Calibri" panose="020F0502020204030204" pitchFamily="34" charset="0"/>
              </a:rPr>
              <a:t>:</a:t>
            </a:r>
            <a:r>
              <a:rPr lang="en-US" dirty="0" smtClean="0">
                <a:latin typeface="Calibri" panose="020F0502020204030204" pitchFamily="34" charset="0"/>
              </a:rPr>
              <a:t> </a:t>
            </a:r>
            <a:r>
              <a:rPr lang="en-US" dirty="0">
                <a:latin typeface="Calibri" panose="020F0502020204030204" pitchFamily="34" charset="0"/>
                <a:hlinkClick r:id="rId3"/>
              </a:rPr>
              <a:t>http://opengameart.org</a:t>
            </a:r>
            <a:r>
              <a:rPr lang="en-US" dirty="0" smtClean="0">
                <a:latin typeface="Calibri" panose="020F0502020204030204" pitchFamily="34" charset="0"/>
                <a:hlinkClick r:id="rId3"/>
              </a:rPr>
              <a:t>/</a:t>
            </a:r>
            <a:endParaRPr lang="en-US" dirty="0" smtClean="0">
              <a:latin typeface="Calibri" panose="020F0502020204030204" pitchFamily="34" charset="0"/>
            </a:endParaRPr>
          </a:p>
          <a:p>
            <a:r>
              <a:rPr lang="en-US" b="1" dirty="0">
                <a:latin typeface="Calibri" panose="020F0502020204030204" pitchFamily="34" charset="0"/>
              </a:rPr>
              <a:t>2d Game Art: </a:t>
            </a:r>
            <a:r>
              <a:rPr lang="en-US" dirty="0">
                <a:latin typeface="Calibri" panose="020F0502020204030204" pitchFamily="34" charset="0"/>
                <a:hlinkClick r:id="rId4"/>
              </a:rPr>
              <a:t>http://2dgameartforprogrammers.blogspot.com</a:t>
            </a:r>
            <a:r>
              <a:rPr lang="en-US" dirty="0" smtClean="0">
                <a:latin typeface="Calibri" panose="020F0502020204030204" pitchFamily="34" charset="0"/>
                <a:hlinkClick r:id="rId4"/>
              </a:rPr>
              <a:t>/</a:t>
            </a:r>
            <a:endParaRPr lang="en-US" dirty="0" smtClean="0">
              <a:latin typeface="Calibri" panose="020F0502020204030204" pitchFamily="34" charset="0"/>
            </a:endParaRPr>
          </a:p>
          <a:p>
            <a:endParaRPr lang="en-US" dirty="0">
              <a:latin typeface="Calibri" panose="020F0502020204030204" pitchFamily="34" charset="0"/>
            </a:endParaRPr>
          </a:p>
          <a:p>
            <a:r>
              <a:rPr lang="en-US" b="1" dirty="0" smtClean="0">
                <a:latin typeface="Calibri" panose="020F0502020204030204" pitchFamily="34" charset="0"/>
              </a:rPr>
              <a:t>More at </a:t>
            </a:r>
            <a:r>
              <a:rPr lang="en-US" b="1" dirty="0">
                <a:latin typeface="Calibri" panose="020F0502020204030204" pitchFamily="34" charset="0"/>
                <a:hlinkClick r:id="rId5"/>
              </a:rPr>
              <a:t>http://</a:t>
            </a:r>
            <a:r>
              <a:rPr lang="en-US" b="1" dirty="0" smtClean="0">
                <a:latin typeface="Calibri" panose="020F0502020204030204" pitchFamily="34" charset="0"/>
                <a:hlinkClick r:id="rId5"/>
              </a:rPr>
              <a:t>codefoster.com/media</a:t>
            </a:r>
            <a:endParaRPr lang="en-US" b="1" dirty="0" smtClean="0">
              <a:latin typeface="Calibri" panose="020F0502020204030204" pitchFamily="34" charset="0"/>
            </a:endParaRPr>
          </a:p>
          <a:p>
            <a:endParaRPr lang="en-US" dirty="0" smtClean="0">
              <a:latin typeface="Calibri" panose="020F0502020204030204" pitchFamily="34" charset="0"/>
            </a:endParaRPr>
          </a:p>
        </p:txBody>
      </p:sp>
      <p:sp>
        <p:nvSpPr>
          <p:cNvPr id="11" name="Rounded Rectangle 10"/>
          <p:cNvSpPr/>
          <p:nvPr/>
        </p:nvSpPr>
        <p:spPr>
          <a:xfrm>
            <a:off x="0" y="355600"/>
            <a:ext cx="12192000" cy="1409699"/>
          </a:xfrm>
          <a:prstGeom prst="roundRect">
            <a:avLst>
              <a:gd name="adj" fmla="val 0"/>
            </a:avLst>
          </a:prstGeom>
          <a:solidFill>
            <a:schemeClr val="tx2">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p:cNvSpPr txBox="1">
            <a:spLocks/>
          </p:cNvSpPr>
          <p:nvPr/>
        </p:nvSpPr>
        <p:spPr>
          <a:xfrm>
            <a:off x="339899" y="462972"/>
            <a:ext cx="10058400" cy="1154545"/>
          </a:xfrm>
          <a:prstGeom prst="rect">
            <a:avLst/>
          </a:prstGeom>
        </p:spPr>
        <p:txBody>
          <a:bodyPr vert="horz" lIns="91440" tIns="45720" rIns="91440" bIns="45720" rtlCol="0" anchor="b" anchorCtr="0">
            <a:normAutofit/>
          </a:bodyPr>
          <a:lstStyle>
            <a:lvl1pPr algn="l" defTabSz="914400" rtl="0" eaLnBrk="1" latinLnBrk="0" hangingPunct="1">
              <a:lnSpc>
                <a:spcPct val="85000"/>
              </a:lnSpc>
              <a:spcBef>
                <a:spcPct val="0"/>
              </a:spcBef>
              <a:buNone/>
              <a:defRPr sz="8000" b="0" kern="1200" spc="-50" baseline="0">
                <a:solidFill>
                  <a:schemeClr val="tx1">
                    <a:lumMod val="85000"/>
                    <a:lumOff val="15000"/>
                  </a:schemeClr>
                </a:solidFill>
                <a:latin typeface="Segoe UI Light" panose="020B0502040204020203" pitchFamily="34" charset="0"/>
                <a:ea typeface="+mj-ea"/>
                <a:cs typeface="Segoe UI Light" panose="020B0502040204020203" pitchFamily="34" charset="0"/>
              </a:defRPr>
            </a:lvl1pPr>
          </a:lstStyle>
          <a:p>
            <a:r>
              <a:rPr lang="en-US" dirty="0" smtClean="0"/>
              <a:t>game assets </a:t>
            </a:r>
            <a:endParaRPr lang="en-US" dirty="0"/>
          </a:p>
        </p:txBody>
      </p:sp>
    </p:spTree>
    <p:extLst>
      <p:ext uri="{BB962C8B-B14F-4D97-AF65-F5344CB8AC3E}">
        <p14:creationId xmlns:p14="http://schemas.microsoft.com/office/powerpoint/2010/main" val="871356557"/>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1445</TotalTime>
  <Words>953</Words>
  <Application>Microsoft Office PowerPoint</Application>
  <PresentationFormat>Widescreen</PresentationFormat>
  <Paragraphs>187</Paragraphs>
  <Slides>20</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Calibri Light</vt:lpstr>
      <vt:lpstr>Segoe UI</vt:lpstr>
      <vt:lpstr>Segoe UI Light</vt:lpstr>
      <vt:lpstr>Segoe WP Black</vt:lpstr>
      <vt:lpstr>Retrospect</vt:lpstr>
      <vt:lpstr>entry points …to app development</vt:lpstr>
      <vt:lpstr>app opportunity</vt:lpstr>
      <vt:lpstr>entry points</vt:lpstr>
      <vt:lpstr>App Development Entry Points</vt:lpstr>
      <vt:lpstr>Game Engines</vt:lpstr>
      <vt:lpstr>Microsoft Virtual Academy</vt:lpstr>
      <vt:lpstr>entry points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phone</vt:lpstr>
      <vt:lpstr>tablet/desktop</vt:lpstr>
      <vt:lpstr>Universal Apps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Jeremy Foster</dc:creator>
  <cp:lastModifiedBy>Tim Benroeck</cp:lastModifiedBy>
  <cp:revision>88</cp:revision>
  <dcterms:created xsi:type="dcterms:W3CDTF">2014-01-30T00:23:59Z</dcterms:created>
  <dcterms:modified xsi:type="dcterms:W3CDTF">2015-02-23T13:14:15Z</dcterms:modified>
</cp:coreProperties>
</file>